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8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378" autoAdjust="0"/>
  </p:normalViewPr>
  <p:slideViewPr>
    <p:cSldViewPr snapToGrid="0" snapToObjects="1">
      <p:cViewPr varScale="1">
        <p:scale>
          <a:sx n="60" d="100"/>
          <a:sy n="60" d="100"/>
        </p:scale>
        <p:origin x="-1528" y="-9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647425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However, in order for such perishable insights to work in our favor and in a timely manner </a:t>
            </a:r>
            <a:r>
              <a:rPr i="1"/>
              <a:t>(because, context is important - what’s the point if the Uber App wrong data/map/drive-info?)</a:t>
            </a:r>
            <a:r>
              <a:t>, we would have to get around the current set of challenges. </a:t>
            </a:r>
          </a:p>
          <a:p>
            <a:endParaRPr/>
          </a:p>
          <a:p>
            <a:r>
              <a:t>Let’s review some of the data integration challenges at a high-level.</a:t>
            </a:r>
          </a:p>
          <a:p>
            <a:endParaRPr/>
          </a:p>
          <a:p>
            <a:pPr marL="382336" indent="-382336">
              <a:buSzPct val="100000"/>
              <a:buAutoNum type="arabicParenR"/>
            </a:pPr>
            <a:r>
              <a:t>Legacy ETL/ELT pipelines give ways to linear data processing;</a:t>
            </a:r>
          </a:p>
          <a:p>
            <a:pPr marL="382336" indent="-382336">
              <a:buSzPct val="100000"/>
              <a:buAutoNum type="arabicParenR"/>
            </a:pPr>
            <a:r>
              <a:t>Traditional ETL tooling are slow and often don’t allow new and dynamic data patterns;</a:t>
            </a:r>
          </a:p>
          <a:p>
            <a:pPr marL="382336" indent="-382336">
              <a:buSzPct val="100000"/>
              <a:buAutoNum type="arabicParenR"/>
            </a:pPr>
            <a:r>
              <a:t>Legacy data integration workloads are not easy to modernize and/or port to cloud-native style architectures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7" name="Shape 3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Microservices is no free-lunch; there are challenges, in fact, the distributed systems challenges are pretty significant.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Here comes Spring Cloud! Takes the distributed systems challenges head-on!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5" name="Shape 3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Microservices is no free-lunch; there are challenges, in fact, the distributed systems challenges are pretty significant.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8" name="Shape 3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Spring Cloud Data Flow is built from the group up with microservice architecture in mind. The product is made up of several microservice projects and sub-modules. This picture highlights the top-level projects alone and we will cover all of them today.</a:t>
            </a:r>
          </a:p>
          <a:p>
            <a:endParaRPr/>
          </a:p>
          <a:p>
            <a:r>
              <a:t>You’ll see this visual a few times today. This is a running roadmap for this workshop. Based on the topic we are to cover, we will see color-coded boxes in this visual - you will get an idea what we are cover.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1" name="Shape 4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an example. </a:t>
            </a:r>
          </a:p>
          <a:p>
            <a:endParaRPr/>
          </a:p>
          <a:p>
            <a:r>
              <a:t>Now, we are going to introduce you all to SCDF and the top-level projects it builds on.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4" name="Shape 4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Spring’s portfolio, we have have had Spring Integration (SI) for about 9+ yrs in production. This project allows you to connect to external system such as file-systems, messaging middlewares, hadoop, sql-no-sql stories, etc.</a:t>
            </a:r>
          </a:p>
          <a:p>
            <a:endParaRPr/>
          </a:p>
          <a:p>
            <a:r>
              <a:t>To further simplify developing integration applications with SI at its foundation, Spring Cloud Stream project was spun-out. Apart from SI, this project also builds upon Spring Boot and Spring Cloud patterns and best practices, too.</a:t>
            </a:r>
          </a:p>
          <a:p>
            <a:endParaRPr/>
          </a:p>
          <a:p>
            <a:r>
              <a:t>In 1-line, SCSt provides event-driven microservices framework, so you can quickly build standalone production grade streaming applications. You’re developing a well-known and familiar Spring Boot applications at the end of the day.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have seem streaming solutions, but there’s batch/task based workloads that is equally important in enterprise setting.</a:t>
            </a:r>
          </a:p>
          <a:p>
            <a:endParaRPr/>
          </a:p>
          <a:p>
            <a:r>
              <a:t>In Spring’s portfolio, we have have had Spring Batch (SB) for about 9+ yrs in production. This project allows you to build batch applications rapidly.</a:t>
            </a:r>
          </a:p>
          <a:p>
            <a:endParaRPr/>
          </a:p>
          <a:p>
            <a:r>
              <a:t>To further simplify developing batch applications with SB at its foundation, Spring Cloud Task as project was spun-out. Apart from SB, this project also builds upon Spring Boot and Spring Cloud patterns and best practices, too.</a:t>
            </a:r>
          </a:p>
          <a:p>
            <a:endParaRPr/>
          </a:p>
          <a:p>
            <a:r>
              <a:t>In 1-line, SCT provides short-lived microservices framework, so you can quickly build standalone production grade task applications. They are short-lived because the application runs and it is live </a:t>
            </a:r>
            <a:r>
              <a:rPr b="1" i="1"/>
              <a:t>only</a:t>
            </a:r>
            <a:r>
              <a:t> as far as the business logic embedded in it is operational. Again, Spring Boot applications all the way.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3" name="Shape 5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can build production grade SCSt and SCT applications as standalone stack; however, once you have a several of them and you’d need an easy to orchestrate and operationalize them in in the wild. </a:t>
            </a:r>
          </a:p>
          <a:p>
            <a:endParaRPr/>
          </a:p>
          <a:p>
            <a:r>
              <a:t>That’s where Spring Cloud Data Flow comes in.</a:t>
            </a:r>
          </a:p>
          <a:p>
            <a:endParaRPr/>
          </a:p>
          <a:p>
            <a:r>
              <a:t>We call it: “a orchestration service for composable microservice applications on modern runtimes”</a:t>
            </a:r>
          </a:p>
          <a:p>
            <a:endParaRPr/>
          </a:p>
          <a:p>
            <a:r>
              <a:t>Let’s review SCSt and SCT in the context of SCDF.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5" name="Shape 5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can build production grade SCSt and SCT applications as standalone stack; however, once you have a several of them and you’d need an easy to orchestrate and operationalize them in in the wild. </a:t>
            </a:r>
          </a:p>
          <a:p>
            <a:endParaRPr/>
          </a:p>
          <a:p>
            <a:r>
              <a:t>That’s where Spring Cloud Data Flow comes in.</a:t>
            </a:r>
          </a:p>
          <a:p>
            <a:endParaRPr/>
          </a:p>
          <a:p>
            <a:r>
              <a:t>We call it: “a orchestration service for composable microservice applications on modern runtimes”</a:t>
            </a:r>
          </a:p>
          <a:p>
            <a:endParaRPr/>
          </a:p>
          <a:p>
            <a:r>
              <a:t>Let’s review SCSt and SCT in the context of SCDF.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4" name="Shape 5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SCDF builds an abstraction that’s easy to extend. We are not too opinionated. You have options to operationalize SCDF in variety of runtimes.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.45 - Introduction (45 mins)</a:t>
            </a:r>
          </a:p>
          <a:p>
            <a:r>
              <a:t>1.15 - SCSt (45 hour) + Lab (30 min)</a:t>
            </a:r>
          </a:p>
          <a:p>
            <a:r>
              <a:t>1.15 - Tasks (45 min) + Lab (30 min)</a:t>
            </a:r>
          </a:p>
          <a:p>
            <a:r>
              <a:t>1.5 - Architecture (1 hour) + Lab (30 min)</a:t>
            </a:r>
          </a:p>
          <a:p>
            <a:r>
              <a:t>1.5 - Streams in SCDF (1 hour) + Lab (30 min)</a:t>
            </a:r>
          </a:p>
          <a:p>
            <a:r>
              <a:t>0.5 - Tasks in SCDF (30 min) </a:t>
            </a:r>
          </a:p>
          <a:p>
            <a:r>
              <a:t>0.5 - Platforms (30 min)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6" name="Shape 5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Let’s revisit the challenges that we reviewed in the beginning.</a:t>
            </a:r>
          </a:p>
          <a:p>
            <a:endParaRPr/>
          </a:p>
          <a:p>
            <a:r>
              <a:t>You don’t have to fire-fight the operational requirements constantly; why do you need to build your homegrown data pipeline solution when you have several options? </a:t>
            </a:r>
          </a:p>
          <a:p>
            <a:r>
              <a:t>There’s no tool that fits all the requirements.</a:t>
            </a:r>
          </a:p>
          <a:p>
            <a:r>
              <a:t>Instead of choosing a technology or building your own stack, please embrace the ones that matter for your business.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4" name="Shape 6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 you want to be in fire-fight mode constantly or you’d prefer being more productive and focus on business values that matter to your customers and of course your organization?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6" name="Shape 6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“Simple things should be simple; complex things should be possible”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9" name="Shape 6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Spring, Spring Boot and SCDF offer consistent set of tools, patterns, and best practices. Silos could meltdown to form a more coherent experience across the all the teams.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Let’s begin with few questions.</a:t>
            </a:r>
          </a:p>
          <a:p>
            <a:endParaRPr dirty="0"/>
          </a:p>
          <a:p>
            <a:pPr marL="382336" indent="-382336">
              <a:buSzPct val="100000"/>
              <a:buAutoNum type="arabicParenR"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 = Insights = Business Value</a:t>
            </a:r>
          </a:p>
          <a:p>
            <a:endParaRPr dirty="0"/>
          </a:p>
          <a:p>
            <a:r>
              <a:rPr dirty="0"/>
              <a:t>Insights are Perishable.</a:t>
            </a:r>
          </a:p>
          <a:p>
            <a:endParaRPr dirty="0"/>
          </a:p>
          <a:p>
            <a:r>
              <a:rPr dirty="0"/>
              <a:t>We have data in our hands; everything we do, every action tells a story. Sometimes opening an app is all you’d have to do, a lot of context specific insights are at your service. Take Uber app for example - who here use Uber/Lyft like services?  (almost everyone)</a:t>
            </a:r>
          </a:p>
          <a:p>
            <a:endParaRPr dirty="0"/>
          </a:p>
          <a:p>
            <a:r>
              <a:rPr dirty="0"/>
              <a:t>Likewise, every enterprise have plenty of data both from internal and external sources. They want to take advantage of it; it is the new OIL as some say it.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However, in order for such perishable insights to work in our favor and in a timely manner </a:t>
            </a:r>
            <a:r>
              <a:rPr i="1"/>
              <a:t>(because, context is important - what’s the point if the Uber App wrong data/map/drive-info?)</a:t>
            </a:r>
            <a:r>
              <a:t>, we would have to get around the current set of challenges. </a:t>
            </a:r>
          </a:p>
          <a:p>
            <a:endParaRPr/>
          </a:p>
          <a:p>
            <a:r>
              <a:t>Let’s review some of the data integration challenges at a high-level.</a:t>
            </a:r>
          </a:p>
          <a:p>
            <a:endParaRPr/>
          </a:p>
          <a:p>
            <a:pPr marL="382336" indent="-382336">
              <a:buSzPct val="100000"/>
              <a:buAutoNum type="arabicParenR"/>
            </a:pPr>
            <a:r>
              <a:t>Legacy ETL/ELT pipelines give ways to linear data processing;</a:t>
            </a:r>
          </a:p>
          <a:p>
            <a:pPr marL="382336" indent="-382336">
              <a:buSzPct val="100000"/>
              <a:buAutoNum type="arabicParenR"/>
            </a:pPr>
            <a:r>
              <a:t>Traditional ETL tooling are slow and often don’t allow new and dynamic data patterns;</a:t>
            </a:r>
          </a:p>
          <a:p>
            <a:pPr marL="382336" indent="-382336">
              <a:buSzPct val="100000"/>
              <a:buAutoNum type="arabicParenR"/>
            </a:pPr>
            <a:r>
              <a:t>Legacy data integration workloads are not easy to modernize and/or port to cloud-native style architectures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 for the organization challenges,</a:t>
            </a:r>
          </a:p>
          <a:p>
            <a:endParaRPr/>
          </a:p>
          <a:p>
            <a:r>
              <a:t>In an enterprise, we see silos. The data organization is disconnected from modern/cloud-native teams at the enterprise.</a:t>
            </a:r>
          </a:p>
          <a:p>
            <a:endParaRPr/>
          </a:p>
          <a:p>
            <a:r>
              <a:t>The tooling, best practices, and the software development processes are significantly different. It is different because of the serviceability and roadmap are different.</a:t>
            </a:r>
          </a:p>
          <a:p>
            <a:endParaRPr/>
          </a:p>
          <a:p>
            <a:r>
              <a:t>Often times, the tooling and practices followed by the data organization doesn’t give room to rapid iterations to deliver quicker value to the business.</a:t>
            </a:r>
          </a:p>
          <a:p>
            <a:endParaRPr/>
          </a:p>
          <a:p>
            <a:r>
              <a:t>From Adrian C.: It’s common to talk about “people, process and technology” when we look at changes in IT.</a:t>
            </a:r>
          </a:p>
          <a:p>
            <a:endParaRPr/>
          </a:p>
          <a:p>
            <a:r>
              <a:t>From Adrian C.: As an analogy, think how long it would take to make a model house starting with a ball of clay, compared to a pile of Lego bricks</a:t>
            </a:r>
          </a:p>
          <a:p>
            <a:endParaRPr/>
          </a:p>
          <a:p>
            <a:r>
              <a:t>https://medium.com/@adrianco/evolution-of-business-logic-from-monoliths-through-microservices-to-functions-ff464b95a44d#.xuureb21w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0" name="Shape 2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 a last broad type of challenge, </a:t>
            </a:r>
          </a:p>
          <a:p>
            <a:endParaRPr/>
          </a:p>
          <a:p>
            <a:r>
              <a:t>When an enterprise decides to build their own set of tooling and stack, it is not pretty. </a:t>
            </a:r>
          </a:p>
          <a:p>
            <a:endParaRPr/>
          </a:p>
          <a:p>
            <a:r>
              <a:t>Standards, expectations and proven ideas are once again being reinvented - why?</a:t>
            </a:r>
          </a:p>
          <a:p>
            <a:endParaRPr/>
          </a:p>
          <a:p>
            <a:r>
              <a:t>The teams tend to pickup tools as a tactical measure and it ends up being used in the production and because of that, they end up maintaining it like forever. </a:t>
            </a:r>
          </a:p>
          <a:p>
            <a:endParaRPr/>
          </a:p>
          <a:p>
            <a:r>
              <a:t>Given the varying requirements within the enterprise, it gets forked a few times, too. More fragmentation overall!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OK, so that’s some of the general set of challenges that we reviewed so far. Now that you’re aware of the problem space, let’s dive into solving them. Let’s go!</a:t>
            </a:r>
          </a:p>
          <a:p>
            <a:endParaRPr/>
          </a:p>
          <a:p>
            <a:r>
              <a:t>We are going to assume you’ve enough background about microservices.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5" name="Shape 3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Create standalone production grade spring applications that just “runs”!</a:t>
            </a:r>
          </a:p>
          <a:p>
            <a:r>
              <a:t>Auto configure Spring where possible.</a:t>
            </a:r>
          </a:p>
          <a:p>
            <a:r>
              <a:t>Don’t worry about boilerplate configurations; let Spring handle it for you; focus on the business logic instead.</a:t>
            </a:r>
          </a:p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74.png" descr="image7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9812" y="1219199"/>
            <a:ext cx="9232625" cy="7338535"/>
          </a:xfrm>
          <a:prstGeom prst="rect">
            <a:avLst/>
          </a:prstGeom>
          <a:ln w="12700"/>
        </p:spPr>
      </p:pic>
      <p:sp>
        <p:nvSpPr>
          <p:cNvPr id="11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regular slide 3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73.png" descr="image73.png"/>
          <p:cNvPicPr>
            <a:picLocks noChangeAspect="1"/>
          </p:cNvPicPr>
          <p:nvPr/>
        </p:nvPicPr>
        <p:blipFill>
          <a:blip r:embed="rId2">
            <a:alphaModFix amt="64999"/>
            <a:extLst/>
          </a:blip>
          <a:srcRect b="56534"/>
          <a:stretch>
            <a:fillRect/>
          </a:stretch>
        </p:blipFill>
        <p:spPr>
          <a:xfrm>
            <a:off x="-2167269" y="-1"/>
            <a:ext cx="17339454" cy="9753443"/>
          </a:xfrm>
          <a:prstGeom prst="rect">
            <a:avLst/>
          </a:prstGeom>
          <a:ln w="12700"/>
        </p:spPr>
      </p:pic>
      <p:pic>
        <p:nvPicPr>
          <p:cNvPr id="127" name="image74.png" descr="image7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0212" y="1207533"/>
            <a:ext cx="9232625" cy="7338534"/>
          </a:xfrm>
          <a:prstGeom prst="rect">
            <a:avLst/>
          </a:prstGeom>
          <a:ln w="12700"/>
        </p:spPr>
      </p:pic>
      <p:sp>
        <p:nvSpPr>
          <p:cNvPr id="128" name="Slide Number"/>
          <p:cNvSpPr>
            <a:spLocks noGrp="1"/>
          </p:cNvSpPr>
          <p:nvPr>
            <p:ph type="sldNum" sz="quarter" idx="2"/>
          </p:nvPr>
        </p:nvSpPr>
        <p:spPr>
          <a:xfrm>
            <a:off x="10259462" y="7881902"/>
            <a:ext cx="722249" cy="699380"/>
          </a:xfrm>
          <a:prstGeom prst="rect">
            <a:avLst/>
          </a:prstGeom>
        </p:spPr>
        <p:txBody>
          <a:bodyPr lIns="72248" tIns="72248" rIns="72248" bIns="72248"/>
          <a:lstStyle>
            <a:lvl1pPr defTabSz="1107816">
              <a:defRPr sz="4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uilding adaptive applications is hard"/>
          <p:cNvSpPr/>
          <p:nvPr/>
        </p:nvSpPr>
        <p:spPr>
          <a:xfrm>
            <a:off x="541866" y="1363697"/>
            <a:ext cx="5943460" cy="47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2248" tIns="72248" rIns="72248" bIns="72248">
            <a:spAutoFit/>
          </a:bodyPr>
          <a:lstStyle>
            <a:lvl1pPr marL="77065" marR="77065" algn="l" defTabSz="1733973">
              <a:defRPr sz="1800" cap="all">
                <a:uFill>
                  <a:solidFill>
                    <a:srgbClr val="FFFFFF"/>
                  </a:solidFill>
                </a:u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building adaptive applications is hard</a:t>
            </a:r>
          </a:p>
        </p:txBody>
      </p:sp>
      <p:sp>
        <p:nvSpPr>
          <p:cNvPr id="136" name="built on Cloud Foundry…"/>
          <p:cNvSpPr/>
          <p:nvPr/>
        </p:nvSpPr>
        <p:spPr>
          <a:xfrm>
            <a:off x="343182" y="2501617"/>
            <a:ext cx="13311859" cy="1842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77065" marR="77065" algn="l" defTabSz="1733973">
              <a:defRPr sz="4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built on</a:t>
            </a:r>
            <a:r>
              <a:rPr b="1"/>
              <a:t> Cloud Foundry</a:t>
            </a:r>
          </a:p>
          <a:p>
            <a:pPr marL="77065" marR="77065" algn="l" defTabSz="1733973">
              <a:defRPr sz="4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77065" marR="77065" algn="l" defTabSz="1733973">
              <a:defRPr sz="4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code will be open sourced.</a:t>
            </a:r>
          </a:p>
        </p:txBody>
      </p:sp>
      <p:pic>
        <p:nvPicPr>
          <p:cNvPr id="137" name="image73.png" descr="image73.png"/>
          <p:cNvPicPr>
            <a:picLocks noChangeAspect="1"/>
          </p:cNvPicPr>
          <p:nvPr/>
        </p:nvPicPr>
        <p:blipFill>
          <a:blip r:embed="rId2">
            <a:extLst/>
          </a:blip>
          <a:srcRect b="56534"/>
          <a:stretch>
            <a:fillRect/>
          </a:stretch>
        </p:blipFill>
        <p:spPr>
          <a:xfrm>
            <a:off x="-2227044" y="-33438"/>
            <a:ext cx="17458888" cy="9820624"/>
          </a:xfrm>
          <a:prstGeom prst="rect">
            <a:avLst/>
          </a:prstGeom>
          <a:ln w="12700"/>
        </p:spPr>
      </p:pic>
      <p:pic>
        <p:nvPicPr>
          <p:cNvPr id="138" name="image74.png" descr="image7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7699" y="16867"/>
            <a:ext cx="6700437" cy="5325829"/>
          </a:xfrm>
          <a:prstGeom prst="rect">
            <a:avLst/>
          </a:prstGeom>
          <a:ln w="12700"/>
        </p:spPr>
      </p:pic>
      <p:sp>
        <p:nvSpPr>
          <p:cNvPr id="139" name="Slide Number"/>
          <p:cNvSpPr>
            <a:spLocks noGrp="1"/>
          </p:cNvSpPr>
          <p:nvPr>
            <p:ph type="sldNum" sz="quarter" idx="2"/>
          </p:nvPr>
        </p:nvSpPr>
        <p:spPr>
          <a:xfrm>
            <a:off x="6268412" y="8028658"/>
            <a:ext cx="467976" cy="465558"/>
          </a:xfrm>
          <a:prstGeom prst="rect">
            <a:avLst/>
          </a:prstGeom>
        </p:spPr>
        <p:txBody>
          <a:bodyPr lIns="72248" tIns="72248" rIns="72248" bIns="72248"/>
          <a:lstStyle>
            <a:lvl1pPr defTabSz="818820"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xmlns:p14="http://schemas.microsoft.com/office/powerpoint/2010/main"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5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30.png"/><Relationship Id="rId5" Type="http://schemas.openxmlformats.org/officeDocument/2006/relationships/image" Target="../media/image55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17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61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546">
              <a:srgbClr val="24292D"/>
            </a:gs>
            <a:gs pos="100000">
              <a:srgbClr val="49565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Microservices based Stream and Batch…"/>
          <p:cNvSpPr/>
          <p:nvPr/>
        </p:nvSpPr>
        <p:spPr>
          <a:xfrm>
            <a:off x="1715634" y="2748012"/>
            <a:ext cx="9573533" cy="425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9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rPr dirty="0"/>
              <a:t>Microservices based </a:t>
            </a:r>
            <a:endParaRPr lang="en-US" dirty="0" smtClean="0"/>
          </a:p>
          <a:p>
            <a:pPr defTabSz="825500">
              <a:defRPr sz="9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rPr dirty="0" smtClean="0"/>
              <a:t>Stream </a:t>
            </a:r>
            <a:r>
              <a:rPr dirty="0"/>
              <a:t>and Batch </a:t>
            </a:r>
          </a:p>
          <a:p>
            <a:pPr defTabSz="825500">
              <a:defRPr sz="9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rPr dirty="0"/>
              <a:t>Data Processing</a:t>
            </a:r>
          </a:p>
        </p:txBody>
      </p:sp>
      <p:sp>
        <p:nvSpPr>
          <p:cNvPr id="149" name="Wayne Lund"/>
          <p:cNvSpPr/>
          <p:nvPr/>
        </p:nvSpPr>
        <p:spPr>
          <a:xfrm>
            <a:off x="574214" y="7806576"/>
            <a:ext cx="11856372" cy="759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45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Wayne Lund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546">
              <a:srgbClr val="24292D"/>
            </a:gs>
            <a:gs pos="100000">
              <a:srgbClr val="49565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Microservices Turn Out to be…"/>
          <p:cNvSpPr/>
          <p:nvPr/>
        </p:nvSpPr>
        <p:spPr>
          <a:xfrm>
            <a:off x="574214" y="157274"/>
            <a:ext cx="11856372" cy="1783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57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Microservices Turn Out to be</a:t>
            </a:r>
          </a:p>
          <a:p>
            <a:pPr defTabSz="825500">
              <a:defRPr sz="57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Great for Data Processing</a:t>
            </a:r>
          </a:p>
        </p:txBody>
      </p:sp>
      <p:sp>
        <p:nvSpPr>
          <p:cNvPr id="288" name="Developing cloud-native applications provide:…"/>
          <p:cNvSpPr>
            <a:spLocks noGrp="1"/>
          </p:cNvSpPr>
          <p:nvPr>
            <p:ph type="body" sz="half" idx="4294967295"/>
          </p:nvPr>
        </p:nvSpPr>
        <p:spPr>
          <a:xfrm>
            <a:off x="944918" y="2548695"/>
            <a:ext cx="11114964" cy="3899164"/>
          </a:xfrm>
          <a:prstGeom prst="rect">
            <a:avLst/>
          </a:prstGeom>
        </p:spPr>
        <p:txBody>
          <a:bodyPr lIns="130026" tIns="130026" rIns="130026" bIns="130026" anchor="t">
            <a:normAutofit fontScale="92500" lnSpcReduction="10000"/>
          </a:bodyPr>
          <a:lstStyle/>
          <a:p>
            <a:pPr marL="0" indent="0" defTabSz="1283140">
              <a:lnSpc>
                <a:spcPct val="150000"/>
              </a:lnSpc>
              <a:spcBef>
                <a:spcPts val="0"/>
              </a:spcBef>
              <a:buSzTx/>
              <a:buNone/>
              <a:defRPr sz="444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Developing cloud-native applications provide:</a:t>
            </a:r>
          </a:p>
          <a:p>
            <a:pPr marL="519363" indent="-519363" defTabSz="1283140">
              <a:lnSpc>
                <a:spcPct val="150000"/>
              </a:lnSpc>
              <a:spcBef>
                <a:spcPts val="0"/>
              </a:spcBef>
              <a:defRPr sz="4440" i="1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continuous delivery</a:t>
            </a:r>
          </a:p>
          <a:p>
            <a:pPr marL="519363" indent="-519363" defTabSz="1283140">
              <a:lnSpc>
                <a:spcPct val="150000"/>
              </a:lnSpc>
              <a:spcBef>
                <a:spcPts val="0"/>
              </a:spcBef>
              <a:defRPr sz="4440" i="1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higher reuse</a:t>
            </a:r>
          </a:p>
          <a:p>
            <a:pPr marL="519363" indent="-519363" defTabSz="1283140">
              <a:lnSpc>
                <a:spcPct val="150000"/>
              </a:lnSpc>
              <a:spcBef>
                <a:spcPts val="0"/>
              </a:spcBef>
              <a:defRPr sz="4440" i="1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scalability and resilience</a:t>
            </a:r>
          </a:p>
        </p:txBody>
      </p:sp>
      <p:pic>
        <p:nvPicPr>
          <p:cNvPr id="28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3718" y="6636866"/>
            <a:ext cx="2439272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3999" y="6014721"/>
            <a:ext cx="2393128" cy="279198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Line"/>
          <p:cNvSpPr/>
          <p:nvPr/>
        </p:nvSpPr>
        <p:spPr>
          <a:xfrm>
            <a:off x="8906465" y="7449666"/>
            <a:ext cx="772334" cy="1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92" name="Line"/>
          <p:cNvSpPr/>
          <p:nvPr/>
        </p:nvSpPr>
        <p:spPr>
          <a:xfrm>
            <a:off x="5382327" y="7449666"/>
            <a:ext cx="772334" cy="1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93" name="Line"/>
          <p:cNvSpPr/>
          <p:nvPr/>
        </p:nvSpPr>
        <p:spPr>
          <a:xfrm>
            <a:off x="1858189" y="7449666"/>
            <a:ext cx="772334" cy="1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pic>
        <p:nvPicPr>
          <p:cNvPr id="294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04279" y="6617383"/>
            <a:ext cx="2677717" cy="1692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0912" y="6754014"/>
            <a:ext cx="1231797" cy="1419808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2" animBg="1" advAuto="0"/>
      <p:bldP spid="290" grpId="4" animBg="1" advAuto="0"/>
      <p:bldP spid="291" grpId="5" animBg="1" advAuto="0"/>
      <p:bldP spid="292" grpId="3" animBg="1" advAuto="0"/>
      <p:bldP spid="293" grpId="1" animBg="1" advAuto="0"/>
      <p:bldP spid="294" grpId="6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546">
              <a:srgbClr val="24292D"/>
            </a:gs>
            <a:gs pos="100000">
              <a:srgbClr val="49565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"/>
          <p:cNvGrpSpPr/>
          <p:nvPr/>
        </p:nvGrpSpPr>
        <p:grpSpPr>
          <a:xfrm>
            <a:off x="1055161" y="1294271"/>
            <a:ext cx="11568168" cy="8130258"/>
            <a:chOff x="0" y="0"/>
            <a:chExt cx="11568167" cy="8130257"/>
          </a:xfrm>
        </p:grpSpPr>
        <p:sp>
          <p:nvSpPr>
            <p:cNvPr id="298" name="Triangle"/>
            <p:cNvSpPr/>
            <p:nvPr/>
          </p:nvSpPr>
          <p:spPr>
            <a:xfrm rot="15540000">
              <a:off x="641413" y="2251463"/>
              <a:ext cx="4482840" cy="5002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727" y="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AD4F">
                    <a:alpha val="16141"/>
                  </a:srgbClr>
                </a:gs>
                <a:gs pos="27000">
                  <a:srgbClr val="83C241">
                    <a:alpha val="12665"/>
                  </a:srgbClr>
                </a:gs>
                <a:gs pos="100000">
                  <a:srgbClr val="FFFFFF">
                    <a:alpha val="24833"/>
                  </a:srgbClr>
                </a:gs>
              </a:gsLst>
              <a:lin ang="5400000" scaled="0"/>
            </a:gradFill>
            <a:ln w="25400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299" name="spring-boot.png" descr="spring-boot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437910" y="0"/>
              <a:ext cx="8130258" cy="813025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</p:pic>
      </p:grpSp>
      <p:pic>
        <p:nvPicPr>
          <p:cNvPr id="301" name="image72.png" descr="image72.png"/>
          <p:cNvPicPr>
            <a:picLocks noChangeAspect="1"/>
          </p:cNvPicPr>
          <p:nvPr/>
        </p:nvPicPr>
        <p:blipFill>
          <a:blip r:embed="rId4">
            <a:extLst/>
          </a:blip>
          <a:srcRect l="55971"/>
          <a:stretch>
            <a:fillRect/>
          </a:stretch>
        </p:blipFill>
        <p:spPr>
          <a:xfrm>
            <a:off x="431806" y="5892800"/>
            <a:ext cx="1316477" cy="1219952"/>
          </a:xfrm>
          <a:prstGeom prst="rect">
            <a:avLst/>
          </a:prstGeom>
          <a:ln w="12700"/>
          <a:effectLst>
            <a:reflection stA="50000" endPos="40000" dir="5400000" sy="-100000" algn="bl" rotWithShape="0"/>
          </a:effectLst>
        </p:spPr>
      </p:pic>
      <p:sp>
        <p:nvSpPr>
          <p:cNvPr id="302" name="Spring Boot"/>
          <p:cNvSpPr/>
          <p:nvPr/>
        </p:nvSpPr>
        <p:spPr>
          <a:xfrm>
            <a:off x="4345431" y="400802"/>
            <a:ext cx="4313937" cy="1119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Spring Boot</a:t>
            </a:r>
          </a:p>
        </p:txBody>
      </p:sp>
      <p:sp>
        <p:nvSpPr>
          <p:cNvPr id="303" name="AutoConfigure"/>
          <p:cNvSpPr/>
          <p:nvPr/>
        </p:nvSpPr>
        <p:spPr>
          <a:xfrm>
            <a:off x="6794517" y="2386612"/>
            <a:ext cx="3226545" cy="535049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40640" marR="40640" defTabSz="914400">
              <a:buClr>
                <a:srgbClr val="FFFFFF"/>
              </a:buClr>
              <a:defRPr sz="3000" b="1"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</a:defRPr>
            </a:pPr>
            <a:r>
              <a:rPr>
                <a:uFill>
                  <a:solidFill>
                    <a:srgbClr val="FFFFFF"/>
                  </a:solidFill>
                </a:uFill>
              </a:rPr>
              <a:t>AutoConfigure</a:t>
            </a:r>
          </a:p>
        </p:txBody>
      </p:sp>
      <p:sp>
        <p:nvSpPr>
          <p:cNvPr id="304" name="Starters"/>
          <p:cNvSpPr/>
          <p:nvPr/>
        </p:nvSpPr>
        <p:spPr>
          <a:xfrm>
            <a:off x="9654788" y="6106071"/>
            <a:ext cx="1929111" cy="535049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40640" marR="40640" defTabSz="914400">
              <a:buClr>
                <a:srgbClr val="FFFFFF"/>
              </a:buClr>
              <a:defRPr sz="3000" b="1"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</a:defRPr>
            </a:pPr>
            <a:r>
              <a:rPr>
                <a:uFill>
                  <a:solidFill>
                    <a:srgbClr val="FFFFFF"/>
                  </a:solidFill>
                </a:uFill>
              </a:rPr>
              <a:t>Starters</a:t>
            </a:r>
          </a:p>
        </p:txBody>
      </p:sp>
      <p:sp>
        <p:nvSpPr>
          <p:cNvPr id="305" name="CLI"/>
          <p:cNvSpPr/>
          <p:nvPr/>
        </p:nvSpPr>
        <p:spPr>
          <a:xfrm>
            <a:off x="7855339" y="5676076"/>
            <a:ext cx="1104901" cy="535049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40640" marR="40640" defTabSz="914400">
              <a:buClr>
                <a:srgbClr val="FFFFFF"/>
              </a:buClr>
              <a:defRPr sz="3000" b="1"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</a:defRPr>
            </a:pPr>
            <a:r>
              <a:rPr>
                <a:uFill>
                  <a:solidFill>
                    <a:srgbClr val="FFFFFF"/>
                  </a:solidFill>
                </a:uFill>
              </a:rPr>
              <a:t>CLI</a:t>
            </a:r>
          </a:p>
        </p:txBody>
      </p:sp>
      <p:sp>
        <p:nvSpPr>
          <p:cNvPr id="306" name="Actuator"/>
          <p:cNvSpPr/>
          <p:nvPr/>
        </p:nvSpPr>
        <p:spPr>
          <a:xfrm>
            <a:off x="5947380" y="5302080"/>
            <a:ext cx="2154586" cy="535049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40640" marR="40640" defTabSz="914400">
              <a:buClr>
                <a:srgbClr val="FFFFFF"/>
              </a:buClr>
              <a:defRPr sz="3000" b="1"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</a:defRPr>
            </a:pPr>
            <a:r>
              <a:rPr>
                <a:uFill>
                  <a:solidFill>
                    <a:srgbClr val="FFFFFF"/>
                  </a:solidFill>
                </a:uFill>
              </a:rPr>
              <a:t>Actuator</a:t>
            </a:r>
          </a:p>
        </p:txBody>
      </p:sp>
      <p:sp>
        <p:nvSpPr>
          <p:cNvPr id="307" name="Dev-Tools"/>
          <p:cNvSpPr/>
          <p:nvPr/>
        </p:nvSpPr>
        <p:spPr>
          <a:xfrm>
            <a:off x="9542596" y="4376444"/>
            <a:ext cx="2339827" cy="535049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40640" marR="40640" defTabSz="914400">
              <a:buClr>
                <a:srgbClr val="FFFFFF"/>
              </a:buClr>
              <a:defRPr sz="3000" b="1"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</a:defRPr>
            </a:pPr>
            <a:r>
              <a:rPr>
                <a:uFill>
                  <a:solidFill>
                    <a:srgbClr val="FFFFFF"/>
                  </a:solidFill>
                </a:uFill>
              </a:rPr>
              <a:t>Dev-Tools</a:t>
            </a:r>
          </a:p>
        </p:txBody>
      </p:sp>
      <p:sp>
        <p:nvSpPr>
          <p:cNvPr id="308" name="Health Checks"/>
          <p:cNvSpPr/>
          <p:nvPr/>
        </p:nvSpPr>
        <p:spPr>
          <a:xfrm>
            <a:off x="7638422" y="7310930"/>
            <a:ext cx="2986535" cy="535049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40640" marR="40640" defTabSz="914400">
              <a:buClr>
                <a:srgbClr val="FFFFFF"/>
              </a:buClr>
              <a:defRPr sz="3000" b="1"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</a:defRPr>
            </a:pPr>
            <a:r>
              <a:rPr>
                <a:uFill>
                  <a:solidFill>
                    <a:srgbClr val="FFFFFF"/>
                  </a:solidFill>
                </a:uFill>
              </a:rPr>
              <a:t>Health Checks</a:t>
            </a:r>
          </a:p>
        </p:txBody>
      </p:sp>
      <p:sp>
        <p:nvSpPr>
          <p:cNvPr id="309" name="Security"/>
          <p:cNvSpPr/>
          <p:nvPr/>
        </p:nvSpPr>
        <p:spPr>
          <a:xfrm>
            <a:off x="5032980" y="4086771"/>
            <a:ext cx="2154586" cy="535049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40640" marR="40640" defTabSz="914400">
              <a:buClr>
                <a:srgbClr val="FFFFFF"/>
              </a:buClr>
              <a:defRPr sz="3000" b="1"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</a:defRPr>
            </a:pPr>
            <a:r>
              <a:rPr>
                <a:uFill>
                  <a:solidFill>
                    <a:srgbClr val="FFFFFF"/>
                  </a:solidFill>
                </a:uFill>
              </a:rPr>
              <a:t>Security</a:t>
            </a:r>
          </a:p>
        </p:txBody>
      </p:sp>
      <p:sp>
        <p:nvSpPr>
          <p:cNvPr id="310" name="Logging"/>
          <p:cNvSpPr/>
          <p:nvPr/>
        </p:nvSpPr>
        <p:spPr>
          <a:xfrm>
            <a:off x="5425107" y="6517389"/>
            <a:ext cx="2154586" cy="53505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40640" marR="40640" defTabSz="914400">
              <a:buClr>
                <a:srgbClr val="FFFFFF"/>
              </a:buClr>
              <a:defRPr sz="3000" b="1"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</a:defRPr>
            </a:pPr>
            <a:r>
              <a:rPr>
                <a:uFill>
                  <a:solidFill>
                    <a:srgbClr val="FFFFFF"/>
                  </a:solidFill>
                </a:uFill>
              </a:rPr>
              <a:t>Logging</a:t>
            </a:r>
          </a:p>
        </p:txBody>
      </p:sp>
      <p:sp>
        <p:nvSpPr>
          <p:cNvPr id="311" name="~10+M Downloads / Month"/>
          <p:cNvSpPr/>
          <p:nvPr/>
        </p:nvSpPr>
        <p:spPr>
          <a:xfrm>
            <a:off x="163783" y="9061719"/>
            <a:ext cx="4431793" cy="535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000" i="1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~10+M Downloads / Month</a:t>
            </a:r>
          </a:p>
        </p:txBody>
      </p:sp>
      <p:sp>
        <p:nvSpPr>
          <p:cNvPr id="31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313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12237362" y="378"/>
            <a:ext cx="776358" cy="776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546">
              <a:srgbClr val="24292D"/>
            </a:gs>
            <a:gs pos="100000">
              <a:srgbClr val="49565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Emerging Challenges"/>
          <p:cNvSpPr/>
          <p:nvPr/>
        </p:nvSpPr>
        <p:spPr>
          <a:xfrm>
            <a:off x="2699003" y="400802"/>
            <a:ext cx="7606793" cy="1119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Emerging Challenges</a:t>
            </a:r>
          </a:p>
        </p:txBody>
      </p:sp>
      <p:sp>
        <p:nvSpPr>
          <p:cNvPr id="31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335" name="Group"/>
          <p:cNvGrpSpPr/>
          <p:nvPr/>
        </p:nvGrpSpPr>
        <p:grpSpPr>
          <a:xfrm>
            <a:off x="4008449" y="2106228"/>
            <a:ext cx="5148126" cy="6445480"/>
            <a:chOff x="0" y="0"/>
            <a:chExt cx="5148124" cy="6445479"/>
          </a:xfrm>
        </p:grpSpPr>
        <p:grpSp>
          <p:nvGrpSpPr>
            <p:cNvPr id="326" name="Group"/>
            <p:cNvGrpSpPr/>
            <p:nvPr/>
          </p:nvGrpSpPr>
          <p:grpSpPr>
            <a:xfrm>
              <a:off x="1450391" y="158289"/>
              <a:ext cx="3697734" cy="6287191"/>
              <a:chOff x="1610615" y="98"/>
              <a:chExt cx="3697732" cy="6287189"/>
            </a:xfrm>
          </p:grpSpPr>
          <p:sp>
            <p:nvSpPr>
              <p:cNvPr id="319" name="Service Discovery"/>
              <p:cNvSpPr/>
              <p:nvPr/>
            </p:nvSpPr>
            <p:spPr>
              <a:xfrm>
                <a:off x="1610616" y="98"/>
                <a:ext cx="3697733" cy="684788"/>
              </a:xfrm>
              <a:prstGeom prst="rect">
                <a:avLst/>
              </a:prstGeom>
              <a:solidFill>
                <a:srgbClr val="00905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000"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defRPr>
                </a:lvl1pPr>
              </a:lstStyle>
              <a:p>
                <a:r>
                  <a:t>Service Discovery</a:t>
                </a:r>
              </a:p>
            </p:txBody>
          </p:sp>
          <p:sp>
            <p:nvSpPr>
              <p:cNvPr id="320" name="Versioning"/>
              <p:cNvSpPr/>
              <p:nvPr/>
            </p:nvSpPr>
            <p:spPr>
              <a:xfrm>
                <a:off x="1610615" y="1094704"/>
                <a:ext cx="2156969" cy="684788"/>
              </a:xfrm>
              <a:prstGeom prst="rect">
                <a:avLst/>
              </a:prstGeom>
              <a:solidFill>
                <a:srgbClr val="00905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000"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defRPr>
                </a:lvl1pPr>
              </a:lstStyle>
              <a:p>
                <a:r>
                  <a:t>Versioning</a:t>
                </a:r>
              </a:p>
            </p:txBody>
          </p:sp>
          <p:sp>
            <p:nvSpPr>
              <p:cNvPr id="321" name="Fault Tolerance"/>
              <p:cNvSpPr/>
              <p:nvPr/>
            </p:nvSpPr>
            <p:spPr>
              <a:xfrm>
                <a:off x="1610615" y="2302081"/>
                <a:ext cx="3115565" cy="684789"/>
              </a:xfrm>
              <a:prstGeom prst="rect">
                <a:avLst/>
              </a:prstGeom>
              <a:solidFill>
                <a:srgbClr val="00905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000"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defRPr>
                </a:lvl1pPr>
              </a:lstStyle>
              <a:p>
                <a:r>
                  <a:t>Fault Tolerance</a:t>
                </a:r>
              </a:p>
            </p:txBody>
          </p:sp>
          <p:sp>
            <p:nvSpPr>
              <p:cNvPr id="322" name="Coordination"/>
              <p:cNvSpPr/>
              <p:nvPr/>
            </p:nvSpPr>
            <p:spPr>
              <a:xfrm>
                <a:off x="1610615" y="3489965"/>
                <a:ext cx="2664461" cy="684788"/>
              </a:xfrm>
              <a:prstGeom prst="rect">
                <a:avLst/>
              </a:prstGeom>
              <a:solidFill>
                <a:srgbClr val="00905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000"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defRPr>
                </a:lvl1pPr>
              </a:lstStyle>
              <a:p>
                <a:r>
                  <a:t>Coordination</a:t>
                </a:r>
              </a:p>
            </p:txBody>
          </p:sp>
          <p:sp>
            <p:nvSpPr>
              <p:cNvPr id="323" name="Load Balancing"/>
              <p:cNvSpPr/>
              <p:nvPr/>
            </p:nvSpPr>
            <p:spPr>
              <a:xfrm>
                <a:off x="1625855" y="4616408"/>
                <a:ext cx="3237485" cy="684789"/>
              </a:xfrm>
              <a:prstGeom prst="rect">
                <a:avLst/>
              </a:prstGeom>
              <a:solidFill>
                <a:srgbClr val="00905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000"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defRPr>
                </a:lvl1pPr>
              </a:lstStyle>
              <a:p>
                <a:r>
                  <a:t>Load Balancing</a:t>
                </a:r>
              </a:p>
            </p:txBody>
          </p:sp>
          <p:sp>
            <p:nvSpPr>
              <p:cNvPr id="324" name="Line"/>
              <p:cNvSpPr/>
              <p:nvPr/>
            </p:nvSpPr>
            <p:spPr>
              <a:xfrm flipV="1">
                <a:off x="1623315" y="98"/>
                <a:ext cx="1" cy="6287190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/>
                </a:pPr>
                <a:endParaRPr/>
              </a:p>
            </p:txBody>
          </p:sp>
          <p:sp>
            <p:nvSpPr>
              <p:cNvPr id="325" name="Routing"/>
              <p:cNvSpPr/>
              <p:nvPr/>
            </p:nvSpPr>
            <p:spPr>
              <a:xfrm>
                <a:off x="1632809" y="5591547"/>
                <a:ext cx="1648461" cy="684789"/>
              </a:xfrm>
              <a:prstGeom prst="rect">
                <a:avLst/>
              </a:prstGeom>
              <a:solidFill>
                <a:srgbClr val="00905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000"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defRPr>
                </a:lvl1pPr>
              </a:lstStyle>
              <a:p>
                <a:r>
                  <a:t>Routing</a:t>
                </a:r>
              </a:p>
            </p:txBody>
          </p:sp>
        </p:grpSp>
        <p:grpSp>
          <p:nvGrpSpPr>
            <p:cNvPr id="334" name="Group"/>
            <p:cNvGrpSpPr/>
            <p:nvPr/>
          </p:nvGrpSpPr>
          <p:grpSpPr>
            <a:xfrm>
              <a:off x="0" y="0"/>
              <a:ext cx="1119004" cy="6375170"/>
              <a:chOff x="0" y="0"/>
              <a:chExt cx="1119003" cy="6375169"/>
            </a:xfrm>
          </p:grpSpPr>
          <p:grpSp>
            <p:nvGrpSpPr>
              <p:cNvPr id="332" name="Group"/>
              <p:cNvGrpSpPr/>
              <p:nvPr/>
            </p:nvGrpSpPr>
            <p:grpSpPr>
              <a:xfrm>
                <a:off x="0" y="1202775"/>
                <a:ext cx="1119004" cy="5172395"/>
                <a:chOff x="0" y="983535"/>
                <a:chExt cx="1119003" cy="5172393"/>
              </a:xfrm>
            </p:grpSpPr>
            <p:pic>
              <p:nvPicPr>
                <p:cNvPr id="327" name="pasted-image.png" descr="pasted-image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105359" y="983535"/>
                  <a:ext cx="908285" cy="90828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28" name="pasted-image.png" descr="pasted-image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05359" y="2161230"/>
                  <a:ext cx="908285" cy="90828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29" name="pasted-image.png" descr="pasted-image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1655" y="3275424"/>
                  <a:ext cx="1115693" cy="97065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30" name="pasted-image.png" descr="pasted-image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0" y="4388487"/>
                  <a:ext cx="1119004" cy="111900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31" name="pasted-image.png" descr="pasted-image.png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50545" y="5706212"/>
                  <a:ext cx="1017913" cy="4497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333" name="pasted-image.png" descr="pasted-imag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0113" y="0"/>
                <a:ext cx="979157" cy="9791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546">
              <a:srgbClr val="24292D"/>
            </a:gs>
            <a:gs pos="100000">
              <a:srgbClr val="49565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pring Cloud"/>
          <p:cNvSpPr/>
          <p:nvPr/>
        </p:nvSpPr>
        <p:spPr>
          <a:xfrm>
            <a:off x="4131627" y="413502"/>
            <a:ext cx="4741546" cy="1119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Spring Cloud</a:t>
            </a:r>
          </a:p>
        </p:txBody>
      </p:sp>
      <p:grpSp>
        <p:nvGrpSpPr>
          <p:cNvPr id="342" name="Group"/>
          <p:cNvGrpSpPr/>
          <p:nvPr/>
        </p:nvGrpSpPr>
        <p:grpSpPr>
          <a:xfrm>
            <a:off x="3002975" y="2051050"/>
            <a:ext cx="3138050" cy="3779508"/>
            <a:chOff x="0" y="0"/>
            <a:chExt cx="3138048" cy="3779507"/>
          </a:xfrm>
        </p:grpSpPr>
        <p:pic>
          <p:nvPicPr>
            <p:cNvPr id="340" name="pasted-image.png" descr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138049" cy="10531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1" name="Hystrix…"/>
            <p:cNvSpPr/>
            <p:nvPr/>
          </p:nvSpPr>
          <p:spPr>
            <a:xfrm>
              <a:off x="800471" y="959748"/>
              <a:ext cx="1537107" cy="28197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pPr>
              <a:r>
                <a:t>Hystrix</a:t>
              </a:r>
            </a:p>
            <a:p>
              <a:pPr>
                <a:defRPr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pPr>
              <a:r>
                <a:t>Eureka</a:t>
              </a:r>
            </a:p>
            <a:p>
              <a:pPr>
                <a:defRPr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pPr>
              <a:r>
                <a:t>Ribbon</a:t>
              </a:r>
            </a:p>
            <a:p>
              <a:pPr>
                <a:defRPr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pPr>
              <a:r>
                <a:t>Zuul</a:t>
              </a:r>
            </a:p>
            <a:p>
              <a:pPr>
                <a:defRPr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pPr>
              <a:r>
                <a:t>Feign</a:t>
              </a:r>
            </a:p>
          </p:txBody>
        </p:sp>
      </p:grpSp>
      <p:grpSp>
        <p:nvGrpSpPr>
          <p:cNvPr id="345" name="Group"/>
          <p:cNvGrpSpPr/>
          <p:nvPr/>
        </p:nvGrpSpPr>
        <p:grpSpPr>
          <a:xfrm>
            <a:off x="6629704" y="2087695"/>
            <a:ext cx="3466491" cy="3335385"/>
            <a:chOff x="0" y="0"/>
            <a:chExt cx="3466490" cy="3335384"/>
          </a:xfrm>
        </p:grpSpPr>
        <p:pic>
          <p:nvPicPr>
            <p:cNvPr id="343" name="pasted-image.png" descr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64692" y="0"/>
              <a:ext cx="1537107" cy="15281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4" name="Service Discovery…"/>
            <p:cNvSpPr/>
            <p:nvPr/>
          </p:nvSpPr>
          <p:spPr>
            <a:xfrm>
              <a:off x="-1" y="1607825"/>
              <a:ext cx="3466492" cy="17275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pPr>
              <a:r>
                <a:t>Service Discovery</a:t>
              </a:r>
            </a:p>
            <a:p>
              <a:pPr>
                <a:defRPr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pPr>
              <a:r>
                <a:t>Config Server</a:t>
              </a:r>
            </a:p>
            <a:p>
              <a:pPr>
                <a:defRPr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pPr>
              <a:r>
                <a:t>Control Bus</a:t>
              </a:r>
            </a:p>
          </p:txBody>
        </p:sp>
      </p:grpSp>
      <p:grpSp>
        <p:nvGrpSpPr>
          <p:cNvPr id="348" name="Group"/>
          <p:cNvGrpSpPr/>
          <p:nvPr/>
        </p:nvGrpSpPr>
        <p:grpSpPr>
          <a:xfrm>
            <a:off x="5083055" y="6254750"/>
            <a:ext cx="2070202" cy="2419530"/>
            <a:chOff x="0" y="0"/>
            <a:chExt cx="2070201" cy="2419529"/>
          </a:xfrm>
        </p:grpSpPr>
        <p:pic>
          <p:nvPicPr>
            <p:cNvPr id="346" name="pasted-image.png" descr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28026" y="0"/>
              <a:ext cx="1214149" cy="1727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7" name="Zookeeper"/>
            <p:cNvSpPr/>
            <p:nvPr/>
          </p:nvSpPr>
          <p:spPr>
            <a:xfrm>
              <a:off x="-1" y="1784170"/>
              <a:ext cx="2070203" cy="635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lvl1pPr>
            </a:lstStyle>
            <a:p>
              <a:r>
                <a:t>Zookeeper</a:t>
              </a:r>
            </a:p>
          </p:txBody>
        </p:sp>
      </p:grpSp>
      <p:grpSp>
        <p:nvGrpSpPr>
          <p:cNvPr id="351" name="Group"/>
          <p:cNvGrpSpPr/>
          <p:nvPr/>
        </p:nvGrpSpPr>
        <p:grpSpPr>
          <a:xfrm>
            <a:off x="8373135" y="6629400"/>
            <a:ext cx="3434030" cy="2051230"/>
            <a:chOff x="0" y="0"/>
            <a:chExt cx="3434029" cy="2051229"/>
          </a:xfrm>
        </p:grpSpPr>
        <p:pic>
          <p:nvPicPr>
            <p:cNvPr id="349" name="pasted-image.png" descr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88364" y="0"/>
              <a:ext cx="1257301" cy="1257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0" name="Distributed Tracing"/>
            <p:cNvSpPr/>
            <p:nvPr/>
          </p:nvSpPr>
          <p:spPr>
            <a:xfrm>
              <a:off x="0" y="1415870"/>
              <a:ext cx="3434030" cy="635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lvl1pPr>
            </a:lstStyle>
            <a:p>
              <a:r>
                <a:t>Distributed Tracing</a:t>
              </a:r>
            </a:p>
          </p:txBody>
        </p:sp>
      </p:grpSp>
      <p:grpSp>
        <p:nvGrpSpPr>
          <p:cNvPr id="354" name="Group"/>
          <p:cNvGrpSpPr/>
          <p:nvPr/>
        </p:nvGrpSpPr>
        <p:grpSpPr>
          <a:xfrm>
            <a:off x="1285482" y="6349101"/>
            <a:ext cx="2577695" cy="2296852"/>
            <a:chOff x="0" y="0"/>
            <a:chExt cx="2577693" cy="2296850"/>
          </a:xfrm>
        </p:grpSpPr>
        <p:sp>
          <p:nvSpPr>
            <p:cNvPr id="352" name="Config Server"/>
            <p:cNvSpPr/>
            <p:nvPr/>
          </p:nvSpPr>
          <p:spPr>
            <a:xfrm>
              <a:off x="0" y="1661491"/>
              <a:ext cx="2577694" cy="635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lvl1pPr>
            </a:lstStyle>
            <a:p>
              <a:r>
                <a:t>Config Server</a:t>
              </a:r>
            </a:p>
          </p:txBody>
        </p:sp>
        <p:pic>
          <p:nvPicPr>
            <p:cNvPr id="353" name="pasted-image.png" descr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51018" y="0"/>
              <a:ext cx="1675657" cy="16756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356" name="pasted-image.png" descr="pasted-image.png"/>
          <p:cNvPicPr>
            <a:picLocks noChangeAspect="1"/>
          </p:cNvPicPr>
          <p:nvPr/>
        </p:nvPicPr>
        <p:blipFill>
          <a:blip r:embed="rId8">
            <a:extLst/>
          </a:blip>
          <a:srcRect/>
          <a:stretch>
            <a:fillRect/>
          </a:stretch>
        </p:blipFill>
        <p:spPr>
          <a:xfrm>
            <a:off x="12237362" y="378"/>
            <a:ext cx="776358" cy="776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546">
              <a:srgbClr val="24292D"/>
            </a:gs>
            <a:gs pos="100000">
              <a:srgbClr val="49565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pring Cloud"/>
          <p:cNvSpPr/>
          <p:nvPr/>
        </p:nvSpPr>
        <p:spPr>
          <a:xfrm>
            <a:off x="4131627" y="400802"/>
            <a:ext cx="4741546" cy="1119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Spring Cloud</a:t>
            </a:r>
          </a:p>
        </p:txBody>
      </p:sp>
      <p:sp>
        <p:nvSpPr>
          <p:cNvPr id="361" name="Service Discovery"/>
          <p:cNvSpPr/>
          <p:nvPr/>
        </p:nvSpPr>
        <p:spPr>
          <a:xfrm>
            <a:off x="4327068" y="2165934"/>
            <a:ext cx="3697733" cy="684789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Service Discovery</a:t>
            </a:r>
          </a:p>
        </p:txBody>
      </p:sp>
      <p:sp>
        <p:nvSpPr>
          <p:cNvPr id="362" name="Versioning"/>
          <p:cNvSpPr/>
          <p:nvPr/>
        </p:nvSpPr>
        <p:spPr>
          <a:xfrm>
            <a:off x="5083441" y="3292378"/>
            <a:ext cx="2156969" cy="684789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Versioning</a:t>
            </a:r>
          </a:p>
        </p:txBody>
      </p:sp>
      <p:sp>
        <p:nvSpPr>
          <p:cNvPr id="363" name="Fault Tolerance"/>
          <p:cNvSpPr/>
          <p:nvPr/>
        </p:nvSpPr>
        <p:spPr>
          <a:xfrm>
            <a:off x="4618152" y="4480262"/>
            <a:ext cx="3115565" cy="684789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Fault Tolerance</a:t>
            </a:r>
          </a:p>
        </p:txBody>
      </p:sp>
      <p:sp>
        <p:nvSpPr>
          <p:cNvPr id="364" name="Coordination"/>
          <p:cNvSpPr/>
          <p:nvPr/>
        </p:nvSpPr>
        <p:spPr>
          <a:xfrm>
            <a:off x="4829695" y="5606706"/>
            <a:ext cx="2664461" cy="684788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Coordination</a:t>
            </a:r>
          </a:p>
        </p:txBody>
      </p:sp>
      <p:sp>
        <p:nvSpPr>
          <p:cNvPr id="365" name="Load Balancing"/>
          <p:cNvSpPr/>
          <p:nvPr/>
        </p:nvSpPr>
        <p:spPr>
          <a:xfrm>
            <a:off x="4618153" y="6794589"/>
            <a:ext cx="3237485" cy="684789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Load Balancing</a:t>
            </a:r>
          </a:p>
        </p:txBody>
      </p:sp>
      <p:sp>
        <p:nvSpPr>
          <p:cNvPr id="366" name="Line"/>
          <p:cNvSpPr/>
          <p:nvPr/>
        </p:nvSpPr>
        <p:spPr>
          <a:xfrm flipV="1">
            <a:off x="4029530" y="2178279"/>
            <a:ext cx="1" cy="628719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367" name="Routing"/>
          <p:cNvSpPr/>
          <p:nvPr/>
        </p:nvSpPr>
        <p:spPr>
          <a:xfrm>
            <a:off x="5337695" y="7921033"/>
            <a:ext cx="1648461" cy="684789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Routing</a:t>
            </a:r>
          </a:p>
        </p:txBody>
      </p:sp>
      <p:sp>
        <p:nvSpPr>
          <p:cNvPr id="36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69" name="Line"/>
          <p:cNvSpPr/>
          <p:nvPr/>
        </p:nvSpPr>
        <p:spPr>
          <a:xfrm flipV="1">
            <a:off x="8322339" y="2178230"/>
            <a:ext cx="1" cy="628719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370" name="Eureka, Consul"/>
          <p:cNvSpPr/>
          <p:nvPr/>
        </p:nvSpPr>
        <p:spPr>
          <a:xfrm>
            <a:off x="8619877" y="2190649"/>
            <a:ext cx="2891334" cy="635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Eureka, Consul</a:t>
            </a:r>
          </a:p>
        </p:txBody>
      </p:sp>
      <p:sp>
        <p:nvSpPr>
          <p:cNvPr id="371" name="Eureka, Config Server"/>
          <p:cNvSpPr/>
          <p:nvPr/>
        </p:nvSpPr>
        <p:spPr>
          <a:xfrm>
            <a:off x="8619877" y="3317092"/>
            <a:ext cx="4075939" cy="635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Eureka, Config Server</a:t>
            </a:r>
          </a:p>
        </p:txBody>
      </p:sp>
      <p:sp>
        <p:nvSpPr>
          <p:cNvPr id="372" name="Ribbon"/>
          <p:cNvSpPr/>
          <p:nvPr/>
        </p:nvSpPr>
        <p:spPr>
          <a:xfrm>
            <a:off x="8619878" y="6819304"/>
            <a:ext cx="1410005" cy="635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Ribbon</a:t>
            </a:r>
          </a:p>
        </p:txBody>
      </p:sp>
      <p:sp>
        <p:nvSpPr>
          <p:cNvPr id="373" name="Zuul"/>
          <p:cNvSpPr/>
          <p:nvPr/>
        </p:nvSpPr>
        <p:spPr>
          <a:xfrm>
            <a:off x="8619878" y="7945747"/>
            <a:ext cx="859537" cy="635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Zuul</a:t>
            </a:r>
          </a:p>
        </p:txBody>
      </p:sp>
      <p:sp>
        <p:nvSpPr>
          <p:cNvPr id="374" name="ZooKeeper"/>
          <p:cNvSpPr/>
          <p:nvPr/>
        </p:nvSpPr>
        <p:spPr>
          <a:xfrm>
            <a:off x="8619877" y="5692860"/>
            <a:ext cx="2138325" cy="635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ZooKeeper</a:t>
            </a:r>
          </a:p>
        </p:txBody>
      </p:sp>
      <p:sp>
        <p:nvSpPr>
          <p:cNvPr id="375" name="Hysterix"/>
          <p:cNvSpPr/>
          <p:nvPr/>
        </p:nvSpPr>
        <p:spPr>
          <a:xfrm>
            <a:off x="8619877" y="4565417"/>
            <a:ext cx="1511047" cy="635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Hysterix</a:t>
            </a:r>
          </a:p>
        </p:txBody>
      </p:sp>
      <p:grpSp>
        <p:nvGrpSpPr>
          <p:cNvPr id="383" name="Group"/>
          <p:cNvGrpSpPr/>
          <p:nvPr/>
        </p:nvGrpSpPr>
        <p:grpSpPr>
          <a:xfrm>
            <a:off x="2406215" y="1958940"/>
            <a:ext cx="1119004" cy="6375170"/>
            <a:chOff x="0" y="0"/>
            <a:chExt cx="1119003" cy="6375169"/>
          </a:xfrm>
        </p:grpSpPr>
        <p:grpSp>
          <p:nvGrpSpPr>
            <p:cNvPr id="381" name="Group"/>
            <p:cNvGrpSpPr/>
            <p:nvPr/>
          </p:nvGrpSpPr>
          <p:grpSpPr>
            <a:xfrm>
              <a:off x="0" y="1202775"/>
              <a:ext cx="1119004" cy="5172395"/>
              <a:chOff x="0" y="983535"/>
              <a:chExt cx="1119003" cy="5172393"/>
            </a:xfrm>
          </p:grpSpPr>
          <p:pic>
            <p:nvPicPr>
              <p:cNvPr id="376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05359" y="983535"/>
                <a:ext cx="908285" cy="9082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7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5359" y="2161230"/>
                <a:ext cx="908285" cy="9082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8" name="pasted-image.png" descr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55" y="3275424"/>
                <a:ext cx="1115693" cy="97065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9" name="pasted-image.png" descr="pasted-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4388487"/>
                <a:ext cx="1119004" cy="11190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0" name="pasted-image.png" descr="pasted-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50545" y="5706212"/>
                <a:ext cx="1017913" cy="4497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82" name="pasted-image.png" descr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113" y="0"/>
              <a:ext cx="979157" cy="9791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546">
              <a:srgbClr val="24292D"/>
            </a:gs>
            <a:gs pos="100000">
              <a:srgbClr val="49565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pring Integration"/>
          <p:cNvSpPr/>
          <p:nvPr/>
        </p:nvSpPr>
        <p:spPr>
          <a:xfrm>
            <a:off x="533960" y="6069827"/>
            <a:ext cx="3827435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r>
              <a:t>Spring Integration</a:t>
            </a:r>
          </a:p>
        </p:txBody>
      </p:sp>
      <p:sp>
        <p:nvSpPr>
          <p:cNvPr id="388" name="Spring Boot"/>
          <p:cNvSpPr/>
          <p:nvPr/>
        </p:nvSpPr>
        <p:spPr>
          <a:xfrm>
            <a:off x="4588683" y="6069827"/>
            <a:ext cx="3827435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r>
              <a:t>Spring Boot</a:t>
            </a:r>
          </a:p>
        </p:txBody>
      </p:sp>
      <p:sp>
        <p:nvSpPr>
          <p:cNvPr id="389" name="Spring Batch"/>
          <p:cNvSpPr/>
          <p:nvPr/>
        </p:nvSpPr>
        <p:spPr>
          <a:xfrm>
            <a:off x="8643404" y="6069827"/>
            <a:ext cx="3827436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r>
              <a:t>Spring Batch</a:t>
            </a:r>
          </a:p>
        </p:txBody>
      </p:sp>
      <p:sp>
        <p:nvSpPr>
          <p:cNvPr id="390" name="Spring Cloud Task"/>
          <p:cNvSpPr/>
          <p:nvPr/>
        </p:nvSpPr>
        <p:spPr>
          <a:xfrm>
            <a:off x="6605888" y="4649771"/>
            <a:ext cx="5856932" cy="1239458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r>
              <a:t>Spring Cloud Task</a:t>
            </a:r>
          </a:p>
        </p:txBody>
      </p:sp>
      <p:sp>
        <p:nvSpPr>
          <p:cNvPr id="391" name="Spring Cloud Stream"/>
          <p:cNvSpPr/>
          <p:nvPr/>
        </p:nvSpPr>
        <p:spPr>
          <a:xfrm>
            <a:off x="541980" y="4649771"/>
            <a:ext cx="5856932" cy="1239458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r>
              <a:t>Spring Cloud Stream</a:t>
            </a:r>
          </a:p>
        </p:txBody>
      </p:sp>
      <p:sp>
        <p:nvSpPr>
          <p:cNvPr id="392" name="Spring Cloud Data Flow"/>
          <p:cNvSpPr/>
          <p:nvPr/>
        </p:nvSpPr>
        <p:spPr>
          <a:xfrm>
            <a:off x="541980" y="2413773"/>
            <a:ext cx="11920840" cy="2055399"/>
          </a:xfrm>
          <a:prstGeom prst="roundRect">
            <a:avLst>
              <a:gd name="adj" fmla="val 9045"/>
            </a:avLst>
          </a:prstGeom>
          <a:blipFill>
            <a:blip r:embed="rId3"/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  <a:p>
            <a:pPr>
              <a:defRPr sz="2600"/>
            </a:pPr>
            <a:endParaRPr/>
          </a:p>
          <a:p>
            <a:pPr>
              <a:defRPr sz="2600"/>
            </a:pPr>
            <a:endParaRPr/>
          </a:p>
          <a:p>
            <a:pPr>
              <a:defRPr sz="2600"/>
            </a:pPr>
            <a:r>
              <a:t>Spring Cloud Data Flow</a:t>
            </a:r>
          </a:p>
        </p:txBody>
      </p:sp>
      <p:sp>
        <p:nvSpPr>
          <p:cNvPr id="393" name="DSL/Shell"/>
          <p:cNvSpPr/>
          <p:nvPr/>
        </p:nvSpPr>
        <p:spPr>
          <a:xfrm>
            <a:off x="675561" y="2507160"/>
            <a:ext cx="3827436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r>
              <a:t>DSL/Shell</a:t>
            </a:r>
          </a:p>
        </p:txBody>
      </p:sp>
      <p:sp>
        <p:nvSpPr>
          <p:cNvPr id="394" name="REST-API/Dashboard"/>
          <p:cNvSpPr/>
          <p:nvPr/>
        </p:nvSpPr>
        <p:spPr>
          <a:xfrm>
            <a:off x="4588683" y="2507160"/>
            <a:ext cx="3827435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r>
              <a:t>REST-API/Dashboard</a:t>
            </a:r>
          </a:p>
        </p:txBody>
      </p:sp>
      <p:sp>
        <p:nvSpPr>
          <p:cNvPr id="395" name="Flo Visual Designer"/>
          <p:cNvSpPr/>
          <p:nvPr/>
        </p:nvSpPr>
        <p:spPr>
          <a:xfrm>
            <a:off x="8501803" y="2507160"/>
            <a:ext cx="3827435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r>
              <a:t>Flo Visual Designer</a:t>
            </a:r>
          </a:p>
        </p:txBody>
      </p:sp>
      <p:sp>
        <p:nvSpPr>
          <p:cNvPr id="39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546">
              <a:srgbClr val="24292D"/>
            </a:gs>
            <a:gs pos="100000">
              <a:srgbClr val="49565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pring Integration"/>
          <p:cNvSpPr/>
          <p:nvPr/>
        </p:nvSpPr>
        <p:spPr>
          <a:xfrm>
            <a:off x="533960" y="6069827"/>
            <a:ext cx="3827435" cy="1270001"/>
          </a:xfrm>
          <a:prstGeom prst="roundRect">
            <a:avLst>
              <a:gd name="adj" fmla="val 15000"/>
            </a:avLst>
          </a:prstGeom>
          <a:blipFill>
            <a:blip r:embed="rId3">
              <a:alphaModFix amt="50000"/>
            </a:blip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r>
              <a:t>Spring Integration</a:t>
            </a:r>
          </a:p>
        </p:txBody>
      </p:sp>
      <p:sp>
        <p:nvSpPr>
          <p:cNvPr id="401" name="Spring Boot"/>
          <p:cNvSpPr/>
          <p:nvPr/>
        </p:nvSpPr>
        <p:spPr>
          <a:xfrm>
            <a:off x="4588683" y="6069827"/>
            <a:ext cx="3827435" cy="1270001"/>
          </a:xfrm>
          <a:prstGeom prst="roundRect">
            <a:avLst>
              <a:gd name="adj" fmla="val 15000"/>
            </a:avLst>
          </a:prstGeom>
          <a:blipFill>
            <a:blip r:embed="rId3">
              <a:alphaModFix amt="50000"/>
            </a:blip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r>
              <a:t>Spring Boot</a:t>
            </a:r>
          </a:p>
        </p:txBody>
      </p:sp>
      <p:sp>
        <p:nvSpPr>
          <p:cNvPr id="402" name="Spring Batch"/>
          <p:cNvSpPr/>
          <p:nvPr/>
        </p:nvSpPr>
        <p:spPr>
          <a:xfrm>
            <a:off x="8643404" y="6069827"/>
            <a:ext cx="3827436" cy="1270001"/>
          </a:xfrm>
          <a:prstGeom prst="roundRect">
            <a:avLst>
              <a:gd name="adj" fmla="val 15000"/>
            </a:avLst>
          </a:prstGeom>
          <a:blipFill>
            <a:blip r:embed="rId3">
              <a:alphaModFix amt="50000"/>
            </a:blip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r>
              <a:t>Spring Batch</a:t>
            </a:r>
          </a:p>
        </p:txBody>
      </p:sp>
      <p:sp>
        <p:nvSpPr>
          <p:cNvPr id="403" name="Spring Cloud Task"/>
          <p:cNvSpPr/>
          <p:nvPr/>
        </p:nvSpPr>
        <p:spPr>
          <a:xfrm>
            <a:off x="6605888" y="4649771"/>
            <a:ext cx="5856932" cy="1239458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r>
              <a:t>Spring Cloud Task</a:t>
            </a:r>
          </a:p>
        </p:txBody>
      </p:sp>
      <p:sp>
        <p:nvSpPr>
          <p:cNvPr id="404" name="Spring Cloud Stream"/>
          <p:cNvSpPr/>
          <p:nvPr/>
        </p:nvSpPr>
        <p:spPr>
          <a:xfrm>
            <a:off x="541980" y="4649771"/>
            <a:ext cx="5856932" cy="1239458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r>
              <a:t>Spring Cloud Stream</a:t>
            </a:r>
          </a:p>
        </p:txBody>
      </p:sp>
      <p:sp>
        <p:nvSpPr>
          <p:cNvPr id="405" name="Spring Cloud Data Flow"/>
          <p:cNvSpPr/>
          <p:nvPr/>
        </p:nvSpPr>
        <p:spPr>
          <a:xfrm>
            <a:off x="541980" y="2413773"/>
            <a:ext cx="11920840" cy="2055399"/>
          </a:xfrm>
          <a:prstGeom prst="roundRect">
            <a:avLst>
              <a:gd name="adj" fmla="val 9045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  <a:p>
            <a:pPr>
              <a:defRPr sz="2600"/>
            </a:pPr>
            <a:endParaRPr/>
          </a:p>
          <a:p>
            <a:pPr>
              <a:defRPr sz="2600"/>
            </a:pPr>
            <a:endParaRPr/>
          </a:p>
          <a:p>
            <a:pPr>
              <a:defRPr sz="2600"/>
            </a:pPr>
            <a:r>
              <a:t>Spring Cloud Data Flow</a:t>
            </a:r>
          </a:p>
        </p:txBody>
      </p:sp>
      <p:sp>
        <p:nvSpPr>
          <p:cNvPr id="406" name="DSL/Shell"/>
          <p:cNvSpPr/>
          <p:nvPr/>
        </p:nvSpPr>
        <p:spPr>
          <a:xfrm>
            <a:off x="675561" y="2507160"/>
            <a:ext cx="3827436" cy="1270001"/>
          </a:xfrm>
          <a:prstGeom prst="roundRect">
            <a:avLst>
              <a:gd name="adj" fmla="val 15000"/>
            </a:avLst>
          </a:prstGeom>
          <a:blipFill>
            <a:blip r:embed="rId3">
              <a:alphaModFix amt="50000"/>
            </a:blip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r>
              <a:t>DSL/Shell</a:t>
            </a:r>
          </a:p>
        </p:txBody>
      </p:sp>
      <p:sp>
        <p:nvSpPr>
          <p:cNvPr id="407" name="REST-API/Dashboard"/>
          <p:cNvSpPr/>
          <p:nvPr/>
        </p:nvSpPr>
        <p:spPr>
          <a:xfrm>
            <a:off x="4588683" y="2507160"/>
            <a:ext cx="3827435" cy="1270001"/>
          </a:xfrm>
          <a:prstGeom prst="roundRect">
            <a:avLst>
              <a:gd name="adj" fmla="val 15000"/>
            </a:avLst>
          </a:prstGeom>
          <a:blipFill>
            <a:blip r:embed="rId3">
              <a:alphaModFix amt="50000"/>
            </a:blip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r>
              <a:t>REST-API/Dashboard</a:t>
            </a:r>
          </a:p>
        </p:txBody>
      </p:sp>
      <p:sp>
        <p:nvSpPr>
          <p:cNvPr id="408" name="Flo Visual Designer"/>
          <p:cNvSpPr/>
          <p:nvPr/>
        </p:nvSpPr>
        <p:spPr>
          <a:xfrm>
            <a:off x="8501803" y="2507160"/>
            <a:ext cx="3827435" cy="1270001"/>
          </a:xfrm>
          <a:prstGeom prst="roundRect">
            <a:avLst>
              <a:gd name="adj" fmla="val 15000"/>
            </a:avLst>
          </a:prstGeom>
          <a:blipFill>
            <a:blip r:embed="rId3">
              <a:alphaModFix amt="50000"/>
            </a:blip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r>
              <a:t>Flo Visual Designer</a:t>
            </a:r>
          </a:p>
        </p:txBody>
      </p:sp>
      <p:sp>
        <p:nvSpPr>
          <p:cNvPr id="40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546">
              <a:srgbClr val="24292D"/>
            </a:gs>
            <a:gs pos="100000">
              <a:srgbClr val="49565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longer running…"/>
          <p:cNvSpPr/>
          <p:nvPr/>
        </p:nvSpPr>
        <p:spPr>
          <a:xfrm>
            <a:off x="-218246" y="4733625"/>
            <a:ext cx="5111513" cy="1356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41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longer running </a:t>
            </a:r>
          </a:p>
          <a:p>
            <a:pPr defTabSz="825500">
              <a:defRPr sz="41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services</a:t>
            </a:r>
          </a:p>
        </p:txBody>
      </p:sp>
      <p:sp>
        <p:nvSpPr>
          <p:cNvPr id="414" name="short lived…"/>
          <p:cNvSpPr/>
          <p:nvPr/>
        </p:nvSpPr>
        <p:spPr>
          <a:xfrm>
            <a:off x="8361608" y="4721109"/>
            <a:ext cx="4853098" cy="138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42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short lived </a:t>
            </a:r>
          </a:p>
          <a:p>
            <a:pPr defTabSz="825500">
              <a:defRPr sz="42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processes</a:t>
            </a:r>
          </a:p>
        </p:txBody>
      </p:sp>
      <p:sp>
        <p:nvSpPr>
          <p:cNvPr id="415" name="Data Architecture"/>
          <p:cNvSpPr/>
          <p:nvPr/>
        </p:nvSpPr>
        <p:spPr>
          <a:xfrm>
            <a:off x="3407537" y="388102"/>
            <a:ext cx="6189727" cy="1119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Data Architecture</a:t>
            </a:r>
          </a:p>
        </p:txBody>
      </p:sp>
      <p:sp>
        <p:nvSpPr>
          <p:cNvPr id="416" name="Rectangle"/>
          <p:cNvSpPr/>
          <p:nvPr/>
        </p:nvSpPr>
        <p:spPr>
          <a:xfrm>
            <a:off x="4634637" y="4632537"/>
            <a:ext cx="4135984" cy="1346102"/>
          </a:xfrm>
          <a:prstGeom prst="rect">
            <a:avLst/>
          </a:prstGeom>
          <a:blipFill>
            <a:blip r:embed="rId2">
              <a:alphaModFix amt="68536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417" name="Rectangle"/>
          <p:cNvSpPr/>
          <p:nvPr/>
        </p:nvSpPr>
        <p:spPr>
          <a:xfrm>
            <a:off x="4634637" y="3908637"/>
            <a:ext cx="4135984" cy="291307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418" name="Rectangle"/>
          <p:cNvSpPr/>
          <p:nvPr/>
        </p:nvSpPr>
        <p:spPr>
          <a:xfrm>
            <a:off x="4634637" y="4289637"/>
            <a:ext cx="4135984" cy="291307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419" name="Rectangle"/>
          <p:cNvSpPr/>
          <p:nvPr/>
        </p:nvSpPr>
        <p:spPr>
          <a:xfrm>
            <a:off x="5627185" y="3821002"/>
            <a:ext cx="226816" cy="91187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420" name="Rectangle"/>
          <p:cNvSpPr/>
          <p:nvPr/>
        </p:nvSpPr>
        <p:spPr>
          <a:xfrm>
            <a:off x="6262185" y="3821002"/>
            <a:ext cx="226816" cy="91187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421" name="Rectangle"/>
          <p:cNvSpPr/>
          <p:nvPr/>
        </p:nvSpPr>
        <p:spPr>
          <a:xfrm>
            <a:off x="6897185" y="3821002"/>
            <a:ext cx="226816" cy="91187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422" name="Rectangle"/>
          <p:cNvSpPr/>
          <p:nvPr/>
        </p:nvSpPr>
        <p:spPr>
          <a:xfrm>
            <a:off x="7551257" y="3821002"/>
            <a:ext cx="226815" cy="91187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423" name="Rectangle"/>
          <p:cNvSpPr/>
          <p:nvPr/>
        </p:nvSpPr>
        <p:spPr>
          <a:xfrm>
            <a:off x="8186257" y="3821002"/>
            <a:ext cx="226815" cy="91187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424" name="Rectangle"/>
          <p:cNvSpPr/>
          <p:nvPr/>
        </p:nvSpPr>
        <p:spPr>
          <a:xfrm>
            <a:off x="5560386" y="3990319"/>
            <a:ext cx="360414" cy="12794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425" name="Rectangle"/>
          <p:cNvSpPr/>
          <p:nvPr/>
        </p:nvSpPr>
        <p:spPr>
          <a:xfrm>
            <a:off x="5560386" y="4371319"/>
            <a:ext cx="360414" cy="12794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426" name="Rectangle"/>
          <p:cNvSpPr/>
          <p:nvPr/>
        </p:nvSpPr>
        <p:spPr>
          <a:xfrm>
            <a:off x="6195386" y="3990319"/>
            <a:ext cx="360414" cy="12794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427" name="Rectangle"/>
          <p:cNvSpPr/>
          <p:nvPr/>
        </p:nvSpPr>
        <p:spPr>
          <a:xfrm>
            <a:off x="6195386" y="4371319"/>
            <a:ext cx="360414" cy="12794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428" name="Rectangle"/>
          <p:cNvSpPr/>
          <p:nvPr/>
        </p:nvSpPr>
        <p:spPr>
          <a:xfrm>
            <a:off x="6830386" y="3990319"/>
            <a:ext cx="360414" cy="12794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429" name="Rectangle"/>
          <p:cNvSpPr/>
          <p:nvPr/>
        </p:nvSpPr>
        <p:spPr>
          <a:xfrm>
            <a:off x="6830386" y="4371319"/>
            <a:ext cx="360414" cy="12794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430" name="Rectangle"/>
          <p:cNvSpPr/>
          <p:nvPr/>
        </p:nvSpPr>
        <p:spPr>
          <a:xfrm>
            <a:off x="7508322" y="3990319"/>
            <a:ext cx="360413" cy="12794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431" name="Rectangle"/>
          <p:cNvSpPr/>
          <p:nvPr/>
        </p:nvSpPr>
        <p:spPr>
          <a:xfrm>
            <a:off x="7484458" y="4371319"/>
            <a:ext cx="360413" cy="12794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432" name="Rectangle"/>
          <p:cNvSpPr/>
          <p:nvPr/>
        </p:nvSpPr>
        <p:spPr>
          <a:xfrm>
            <a:off x="8138530" y="3990319"/>
            <a:ext cx="360413" cy="12794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433" name="Rectangle"/>
          <p:cNvSpPr/>
          <p:nvPr/>
        </p:nvSpPr>
        <p:spPr>
          <a:xfrm>
            <a:off x="8138530" y="4371319"/>
            <a:ext cx="360413" cy="12794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434" name="Rectangle"/>
          <p:cNvSpPr/>
          <p:nvPr/>
        </p:nvSpPr>
        <p:spPr>
          <a:xfrm>
            <a:off x="5004885" y="3821002"/>
            <a:ext cx="226816" cy="91187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435" name="Rectangle"/>
          <p:cNvSpPr/>
          <p:nvPr/>
        </p:nvSpPr>
        <p:spPr>
          <a:xfrm>
            <a:off x="4925386" y="3990319"/>
            <a:ext cx="360414" cy="12794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436" name="Rectangle"/>
          <p:cNvSpPr/>
          <p:nvPr/>
        </p:nvSpPr>
        <p:spPr>
          <a:xfrm>
            <a:off x="4925386" y="4371319"/>
            <a:ext cx="360414" cy="12794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437" name="Rectangle"/>
          <p:cNvSpPr/>
          <p:nvPr/>
        </p:nvSpPr>
        <p:spPr>
          <a:xfrm>
            <a:off x="5135045" y="5200833"/>
            <a:ext cx="827642" cy="78522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438" name="Circle"/>
          <p:cNvSpPr/>
          <p:nvPr/>
        </p:nvSpPr>
        <p:spPr>
          <a:xfrm>
            <a:off x="5120616" y="4816981"/>
            <a:ext cx="856500" cy="856500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439" name="Rectangle"/>
          <p:cNvSpPr/>
          <p:nvPr/>
        </p:nvSpPr>
        <p:spPr>
          <a:xfrm>
            <a:off x="7447067" y="5212320"/>
            <a:ext cx="818650" cy="77669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440" name="Circle"/>
          <p:cNvSpPr/>
          <p:nvPr/>
        </p:nvSpPr>
        <p:spPr>
          <a:xfrm>
            <a:off x="7432794" y="4832637"/>
            <a:ext cx="847196" cy="847196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441" name="Stream"/>
          <p:cNvSpPr/>
          <p:nvPr/>
        </p:nvSpPr>
        <p:spPr>
          <a:xfrm>
            <a:off x="757503" y="3594549"/>
            <a:ext cx="3160015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Stream</a:t>
            </a:r>
          </a:p>
        </p:txBody>
      </p:sp>
      <p:sp>
        <p:nvSpPr>
          <p:cNvPr id="442" name="Batch"/>
          <p:cNvSpPr/>
          <p:nvPr/>
        </p:nvSpPr>
        <p:spPr>
          <a:xfrm>
            <a:off x="9487739" y="3594549"/>
            <a:ext cx="2600834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Batch</a:t>
            </a:r>
          </a:p>
        </p:txBody>
      </p:sp>
      <p:sp>
        <p:nvSpPr>
          <p:cNvPr id="44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"/>
                            </p:stCondLst>
                            <p:childTnLst>
                              <p:par>
                                <p:cTn id="12" presetID="15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"/>
                            </p:stCondLst>
                            <p:childTnLst>
                              <p:par>
                                <p:cTn id="19" presetID="15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"/>
                            </p:stCondLst>
                            <p:childTnLst>
                              <p:par>
                                <p:cTn id="26" presetID="15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"/>
                            </p:stCondLst>
                            <p:childTnLst>
                              <p:par>
                                <p:cTn id="33" presetID="15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"/>
                            </p:stCondLst>
                            <p:childTnLst>
                              <p:par>
                                <p:cTn id="40" presetID="15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"/>
                            </p:stCondLst>
                            <p:childTnLst>
                              <p:par>
                                <p:cTn id="47" presetID="15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10"/>
                            </p:stCondLst>
                            <p:childTnLst>
                              <p:par>
                                <p:cTn id="54" presetID="15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40"/>
                            </p:stCondLst>
                            <p:childTnLst>
                              <p:par>
                                <p:cTn id="61" presetID="15" presetClass="entr" presetSubtype="8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70"/>
                            </p:stCondLst>
                            <p:childTnLst>
                              <p:par>
                                <p:cTn id="68" presetID="15" presetClass="entr" presetSubtype="8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"/>
                            </p:stCondLst>
                            <p:childTnLst>
                              <p:par>
                                <p:cTn id="75" presetID="15" presetClass="entr" presetSubtype="8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30"/>
                            </p:stCondLst>
                            <p:childTnLst>
                              <p:par>
                                <p:cTn id="82" presetID="15" presetClass="entr" presetSubtype="8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60"/>
                            </p:stCondLst>
                            <p:childTnLst>
                              <p:par>
                                <p:cTn id="89" presetID="15" presetClass="entr" presetSubtype="8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90"/>
                            </p:stCondLst>
                            <p:childTnLst>
                              <p:par>
                                <p:cTn id="96" presetID="15" presetClass="entr" presetSubtype="8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20"/>
                            </p:stCondLst>
                            <p:childTnLst>
                              <p:par>
                                <p:cTn id="103" presetID="15" presetClass="entr" presetSubtype="8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50"/>
                            </p:stCondLst>
                            <p:childTnLst>
                              <p:par>
                                <p:cTn id="110" presetID="15" presetClass="entr" presetSubtype="8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80"/>
                            </p:stCondLst>
                            <p:childTnLst>
                              <p:par>
                                <p:cTn id="117" presetID="15" presetClass="entr" presetSubtype="8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10"/>
                            </p:stCondLst>
                            <p:childTnLst>
                              <p:par>
                                <p:cTn id="124" presetID="15" presetClass="entr" presetSubtype="8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5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3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40"/>
                            </p:stCondLst>
                            <p:childTnLst>
                              <p:par>
                                <p:cTn id="131" presetID="15" presetClass="entr" presetSubtype="8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70"/>
                            </p:stCondLst>
                            <p:childTnLst>
                              <p:par>
                                <p:cTn id="138" presetID="15" presetClass="entr" presetSubtype="8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3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600"/>
                            </p:stCondLst>
                            <p:childTnLst>
                              <p:par>
                                <p:cTn id="145" presetID="15" presetClass="entr" presetSubtype="8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630"/>
                            </p:stCondLst>
                            <p:childTnLst>
                              <p:par>
                                <p:cTn id="152" presetID="15" presetClass="entr" presetSubtype="8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3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60"/>
                            </p:stCondLst>
                            <p:childTnLst>
                              <p:par>
                                <p:cTn id="159" presetID="15" presetClass="entr" presetSubtype="8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3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690"/>
                            </p:stCondLst>
                            <p:childTnLst>
                              <p:par>
                                <p:cTn id="166" presetID="15" presetClass="entr" presetSubtype="8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3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20"/>
                            </p:stCondLst>
                            <p:childTnLst>
                              <p:par>
                                <p:cTn id="173" presetID="15" presetClass="entr" presetSubtype="8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4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3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3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" grpId="21" animBg="1" advAuto="0"/>
      <p:bldP spid="417" grpId="7" animBg="1" advAuto="0"/>
      <p:bldP spid="418" grpId="14" animBg="1" advAuto="0"/>
      <p:bldP spid="419" grpId="2" animBg="1" advAuto="0"/>
      <p:bldP spid="420" grpId="3" animBg="1" advAuto="0"/>
      <p:bldP spid="421" grpId="4" animBg="1" advAuto="0"/>
      <p:bldP spid="422" grpId="5" animBg="1" advAuto="0"/>
      <p:bldP spid="423" grpId="6" animBg="1" advAuto="0"/>
      <p:bldP spid="424" grpId="9" animBg="1" advAuto="0"/>
      <p:bldP spid="425" grpId="16" animBg="1" advAuto="0"/>
      <p:bldP spid="426" grpId="10" animBg="1" advAuto="0"/>
      <p:bldP spid="427" grpId="17" animBg="1" advAuto="0"/>
      <p:bldP spid="428" grpId="11" animBg="1" advAuto="0"/>
      <p:bldP spid="429" grpId="18" animBg="1" advAuto="0"/>
      <p:bldP spid="430" grpId="12" animBg="1" advAuto="0"/>
      <p:bldP spid="431" grpId="19" animBg="1" advAuto="0"/>
      <p:bldP spid="432" grpId="13" animBg="1" advAuto="0"/>
      <p:bldP spid="433" grpId="20" animBg="1" advAuto="0"/>
      <p:bldP spid="434" grpId="1" animBg="1" advAuto="0"/>
      <p:bldP spid="435" grpId="8" animBg="1" advAuto="0"/>
      <p:bldP spid="436" grpId="15" animBg="1" advAuto="0"/>
      <p:bldP spid="437" grpId="24" animBg="1" advAuto="0"/>
      <p:bldP spid="438" grpId="22" animBg="1" advAuto="0"/>
      <p:bldP spid="439" grpId="25" animBg="1" advAuto="0"/>
      <p:bldP spid="440" grpId="23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546">
              <a:srgbClr val="24292D"/>
            </a:gs>
            <a:gs pos="100000">
              <a:srgbClr val="49565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treaming = Long Running"/>
          <p:cNvSpPr/>
          <p:nvPr/>
        </p:nvSpPr>
        <p:spPr>
          <a:xfrm>
            <a:off x="2015616" y="431695"/>
            <a:ext cx="8973567" cy="1057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65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Streaming = Long Running</a:t>
            </a:r>
          </a:p>
        </p:txBody>
      </p:sp>
      <p:sp>
        <p:nvSpPr>
          <p:cNvPr id="446" name="Spring Integration…"/>
          <p:cNvSpPr/>
          <p:nvPr/>
        </p:nvSpPr>
        <p:spPr>
          <a:xfrm>
            <a:off x="-732791" y="2010788"/>
            <a:ext cx="6047354" cy="3834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825500">
              <a:defRPr sz="50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Spring Integration</a:t>
            </a:r>
          </a:p>
          <a:p>
            <a:pPr algn="r" defTabSz="825500">
              <a:defRPr sz="4000" i="1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enables lightweight messaging within Spring-based applications and supports integration with external systems</a:t>
            </a:r>
          </a:p>
        </p:txBody>
      </p:sp>
      <p:grpSp>
        <p:nvGrpSpPr>
          <p:cNvPr id="450" name="Group"/>
          <p:cNvGrpSpPr/>
          <p:nvPr/>
        </p:nvGrpSpPr>
        <p:grpSpPr>
          <a:xfrm>
            <a:off x="5040163" y="3250370"/>
            <a:ext cx="9569350" cy="7058701"/>
            <a:chOff x="0" y="0"/>
            <a:chExt cx="9569348" cy="7058699"/>
          </a:xfrm>
        </p:grpSpPr>
        <p:pic>
          <p:nvPicPr>
            <p:cNvPr id="447" name="spring-cloud.png" descr="spring-cloud.png"/>
            <p:cNvPicPr>
              <a:picLocks noChangeAspect="1"/>
            </p:cNvPicPr>
            <p:nvPr/>
          </p:nvPicPr>
          <p:blipFill>
            <a:blip r:embed="rId3">
              <a:alphaModFix amt="20000"/>
              <a:extLst/>
            </a:blip>
            <a:stretch>
              <a:fillRect/>
            </a:stretch>
          </p:blipFill>
          <p:spPr>
            <a:xfrm>
              <a:off x="0" y="2706276"/>
              <a:ext cx="4352424" cy="43524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8" name="Spring Cloud Stream…"/>
            <p:cNvSpPr/>
            <p:nvPr/>
          </p:nvSpPr>
          <p:spPr>
            <a:xfrm>
              <a:off x="2164546" y="1871917"/>
              <a:ext cx="6047354" cy="3834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825500">
                <a:defRPr sz="5000"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r>
                <a:t>Spring Cloud Stream</a:t>
              </a:r>
            </a:p>
            <a:p>
              <a:pPr algn="l" defTabSz="825500">
                <a:defRPr sz="4000" i="1"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pPr>
              <a:r>
                <a:t>enables you to create powerful event-driven streaming data applications with a minimal amount of coding</a:t>
              </a:r>
            </a:p>
          </p:txBody>
        </p:sp>
        <p:pic>
          <p:nvPicPr>
            <p:cNvPr id="449" name="pasted-image.png" descr="pasted-image.png"/>
            <p:cNvPicPr>
              <a:picLocks noChangeAspect="1"/>
            </p:cNvPicPr>
            <p:nvPr/>
          </p:nvPicPr>
          <p:blipFill>
            <a:blip r:embed="rId4">
              <a:alphaModFix amt="20140"/>
              <a:extLst/>
            </a:blip>
            <a:stretch>
              <a:fillRect/>
            </a:stretch>
          </p:blipFill>
          <p:spPr>
            <a:xfrm>
              <a:off x="5216924" y="0"/>
              <a:ext cx="4352425" cy="43524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452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12237362" y="378"/>
            <a:ext cx="776358" cy="776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546">
              <a:srgbClr val="24292D"/>
            </a:gs>
            <a:gs pos="100000">
              <a:srgbClr val="49565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ask = Short Lived"/>
          <p:cNvSpPr/>
          <p:nvPr/>
        </p:nvSpPr>
        <p:spPr>
          <a:xfrm>
            <a:off x="3384708" y="431695"/>
            <a:ext cx="6235384" cy="1057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65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Task = Short Lived</a:t>
            </a:r>
          </a:p>
        </p:txBody>
      </p:sp>
      <p:sp>
        <p:nvSpPr>
          <p:cNvPr id="457" name="Spring Batch…"/>
          <p:cNvSpPr/>
          <p:nvPr/>
        </p:nvSpPr>
        <p:spPr>
          <a:xfrm>
            <a:off x="105409" y="2245738"/>
            <a:ext cx="6047354" cy="323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825500">
              <a:defRPr sz="50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Spring Batch</a:t>
            </a:r>
          </a:p>
          <a:p>
            <a:pPr algn="r" defTabSz="825500">
              <a:defRPr sz="4000" i="1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 enables the development </a:t>
            </a:r>
          </a:p>
          <a:p>
            <a:pPr algn="r" defTabSz="825500">
              <a:defRPr sz="4000" i="1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of robust batch applications vital for the daily operations of enterprise systems</a:t>
            </a:r>
          </a:p>
        </p:txBody>
      </p:sp>
      <p:grpSp>
        <p:nvGrpSpPr>
          <p:cNvPr id="462" name="Group"/>
          <p:cNvGrpSpPr/>
          <p:nvPr/>
        </p:nvGrpSpPr>
        <p:grpSpPr>
          <a:xfrm>
            <a:off x="5040163" y="3351970"/>
            <a:ext cx="9670950" cy="6957101"/>
            <a:chOff x="0" y="0"/>
            <a:chExt cx="9670948" cy="6957099"/>
          </a:xfrm>
        </p:grpSpPr>
        <p:grpSp>
          <p:nvGrpSpPr>
            <p:cNvPr id="460" name="Group"/>
            <p:cNvGrpSpPr/>
            <p:nvPr/>
          </p:nvGrpSpPr>
          <p:grpSpPr>
            <a:xfrm>
              <a:off x="1948646" y="0"/>
              <a:ext cx="7722303" cy="5407856"/>
              <a:chOff x="1618361" y="0"/>
              <a:chExt cx="7722302" cy="5407855"/>
            </a:xfrm>
          </p:grpSpPr>
          <p:sp>
            <p:nvSpPr>
              <p:cNvPr id="458" name="Spring Cloud Task…"/>
              <p:cNvSpPr/>
              <p:nvPr/>
            </p:nvSpPr>
            <p:spPr>
              <a:xfrm>
                <a:off x="1618361" y="2170367"/>
                <a:ext cx="6047354" cy="32374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algn="l" defTabSz="825500">
                  <a:defRPr sz="5000"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  <a:r>
                  <a:t>Spring Cloud Task</a:t>
                </a:r>
              </a:p>
              <a:p>
                <a:pPr algn="l" defTabSz="825500">
                  <a:defRPr sz="4000" i="1"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defRPr>
                </a:pPr>
                <a:r>
                  <a:t>enables you to develop and run short-lived executable data applications locally or in the cloud</a:t>
                </a:r>
              </a:p>
            </p:txBody>
          </p:sp>
          <p:pic>
            <p:nvPicPr>
              <p:cNvPr id="459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alphaModFix amt="20140"/>
                <a:extLst/>
              </a:blip>
              <a:stretch>
                <a:fillRect/>
              </a:stretch>
            </p:blipFill>
            <p:spPr>
              <a:xfrm>
                <a:off x="4988240" y="0"/>
                <a:ext cx="4352424" cy="43524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61" name="spring-cloud.png" descr="spring-cloud.png"/>
            <p:cNvPicPr>
              <a:picLocks noChangeAspect="1"/>
            </p:cNvPicPr>
            <p:nvPr/>
          </p:nvPicPr>
          <p:blipFill>
            <a:blip r:embed="rId4">
              <a:alphaModFix amt="20000"/>
              <a:extLst/>
            </a:blip>
            <a:stretch>
              <a:fillRect/>
            </a:stretch>
          </p:blipFill>
          <p:spPr>
            <a:xfrm>
              <a:off x="0" y="2604676"/>
              <a:ext cx="4352424" cy="43524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6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464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12237362" y="378"/>
            <a:ext cx="776358" cy="776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Data Integration Challenges"/>
          <p:cNvSpPr/>
          <p:nvPr/>
        </p:nvSpPr>
        <p:spPr>
          <a:xfrm>
            <a:off x="574214" y="559327"/>
            <a:ext cx="11856372" cy="979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57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endParaRPr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Overview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52500" y="1885286"/>
            <a:ext cx="11099800" cy="6286500"/>
          </a:xfrm>
        </p:spPr>
        <p:txBody>
          <a:bodyPr>
            <a:normAutofit fontScale="92500" lnSpcReduction="10000"/>
          </a:bodyPr>
          <a:lstStyle/>
          <a:p>
            <a:pPr>
              <a:buSzPct val="100000"/>
            </a:pPr>
            <a:r>
              <a:rPr lang="en-US" dirty="0"/>
              <a:t>This workshop is all about Spring Cloud Data Flow. </a:t>
            </a:r>
            <a:endParaRPr lang="en-US" dirty="0" smtClean="0"/>
          </a:p>
          <a:p>
            <a:pPr>
              <a:buSzPct val="100000"/>
            </a:pPr>
            <a:r>
              <a:rPr lang="en-US" dirty="0" smtClean="0"/>
              <a:t>Focus is on technical overview of Spring Cloud Streams and Spring Cloud Tasks</a:t>
            </a:r>
            <a:endParaRPr lang="en-US" dirty="0"/>
          </a:p>
          <a:p>
            <a:pPr>
              <a:buSzPct val="100000"/>
            </a:pPr>
            <a:r>
              <a:rPr lang="en-US" dirty="0" smtClean="0"/>
              <a:t>Understanding the ecosystem of SCDF projects</a:t>
            </a:r>
            <a:r>
              <a:rPr lang="en-US" dirty="0"/>
              <a:t>.</a:t>
            </a:r>
          </a:p>
          <a:p>
            <a:pPr>
              <a:buSzPct val="100000"/>
            </a:pPr>
            <a:r>
              <a:rPr lang="en-US" dirty="0" smtClean="0"/>
              <a:t>Interactive </a:t>
            </a:r>
            <a:r>
              <a:rPr lang="en-US" dirty="0"/>
              <a:t>session. Questions are welcome </a:t>
            </a:r>
            <a:r>
              <a:rPr lang="en-US" dirty="0" smtClean="0"/>
              <a:t>throughout </a:t>
            </a:r>
            <a:r>
              <a:rPr lang="en-US" dirty="0"/>
              <a:t>the </a:t>
            </a:r>
            <a:r>
              <a:rPr lang="en-US" dirty="0" smtClean="0"/>
              <a:t>presentation.</a:t>
            </a:r>
            <a:endParaRPr lang="en-US" dirty="0"/>
          </a:p>
          <a:p>
            <a:pPr>
              <a:buSzPct val="100000"/>
            </a:pPr>
            <a:r>
              <a:rPr lang="en-US" dirty="0" smtClean="0"/>
              <a:t>Labs will be demos but all materials will be available so that you can review post workshop. </a:t>
            </a:r>
            <a:endParaRPr lang="en-US" dirty="0"/>
          </a:p>
          <a:p>
            <a:pPr>
              <a:buSzPct val="100000"/>
            </a:pPr>
            <a:endParaRPr lang="en-US" dirty="0"/>
          </a:p>
        </p:txBody>
      </p:sp>
      <p:sp>
        <p:nvSpPr>
          <p:cNvPr id="2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3574116"/>
      </p:ext>
    </p:extLst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546">
              <a:srgbClr val="24292D"/>
            </a:gs>
            <a:gs pos="100000">
              <a:srgbClr val="49565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pring Cloud Data Flow is"/>
          <p:cNvSpPr/>
          <p:nvPr/>
        </p:nvSpPr>
        <p:spPr>
          <a:xfrm>
            <a:off x="1321143" y="733415"/>
            <a:ext cx="10184715" cy="1218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7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Spring Cloud Data Flow is</a:t>
            </a:r>
          </a:p>
        </p:txBody>
      </p:sp>
      <p:sp>
        <p:nvSpPr>
          <p:cNvPr id="469" name="a orchestration service for composable microservice applications on modern runtimes"/>
          <p:cNvSpPr/>
          <p:nvPr/>
        </p:nvSpPr>
        <p:spPr>
          <a:xfrm>
            <a:off x="530865" y="2130195"/>
            <a:ext cx="11765270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rPr dirty="0" smtClean="0"/>
              <a:t>a</a:t>
            </a:r>
            <a:r>
              <a:rPr lang="en-US" dirty="0" smtClean="0"/>
              <a:t>n</a:t>
            </a:r>
            <a:r>
              <a:rPr dirty="0" smtClean="0"/>
              <a:t> </a:t>
            </a:r>
            <a:r>
              <a:rPr dirty="0"/>
              <a:t>orchestration service for composable </a:t>
            </a:r>
            <a:endParaRPr lang="en-US" dirty="0" smtClean="0"/>
          </a:p>
          <a:p>
            <a:r>
              <a:rPr dirty="0" smtClean="0"/>
              <a:t>microservice </a:t>
            </a:r>
            <a:r>
              <a:rPr dirty="0"/>
              <a:t>applications on modern runtimes</a:t>
            </a:r>
          </a:p>
        </p:txBody>
      </p:sp>
      <p:grpSp>
        <p:nvGrpSpPr>
          <p:cNvPr id="483" name="Group"/>
          <p:cNvGrpSpPr/>
          <p:nvPr/>
        </p:nvGrpSpPr>
        <p:grpSpPr>
          <a:xfrm>
            <a:off x="6777003" y="6295169"/>
            <a:ext cx="5731461" cy="2461416"/>
            <a:chOff x="0" y="0"/>
            <a:chExt cx="5731460" cy="2461414"/>
          </a:xfrm>
        </p:grpSpPr>
        <p:sp>
          <p:nvSpPr>
            <p:cNvPr id="470" name="task create foobar --definition…"/>
            <p:cNvSpPr/>
            <p:nvPr/>
          </p:nvSpPr>
          <p:spPr>
            <a:xfrm>
              <a:off x="0" y="0"/>
              <a:ext cx="4656912" cy="23094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2900" i="1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task create foobar --definition </a:t>
              </a:r>
            </a:p>
            <a:p>
              <a:pPr lvl="2" algn="l">
                <a:defRPr sz="2900" i="1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“</a:t>
              </a:r>
              <a:r>
                <a:rPr b="1"/>
                <a:t>foo </a:t>
              </a:r>
              <a:r>
                <a:t>&amp;&amp;</a:t>
              </a:r>
            </a:p>
            <a:p>
              <a:pPr lvl="2" algn="l">
                <a:defRPr sz="2900" i="1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&lt; </a:t>
              </a:r>
              <a:r>
                <a:rPr b="1"/>
                <a:t>bar</a:t>
              </a:r>
              <a:r>
                <a:t> &amp;&amp; </a:t>
              </a:r>
              <a:r>
                <a:rPr b="1"/>
                <a:t>baz</a:t>
              </a:r>
              <a:r>
                <a:t> || </a:t>
              </a:r>
              <a:r>
                <a:rPr b="1"/>
                <a:t>jaz </a:t>
              </a:r>
              <a:r>
                <a:t>&gt;</a:t>
              </a:r>
              <a:endParaRPr b="1"/>
            </a:p>
            <a:p>
              <a:pPr lvl="2" algn="l">
                <a:defRPr sz="2900" i="1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&amp;&amp; </a:t>
              </a:r>
              <a:r>
                <a:rPr b="1"/>
                <a:t>bye</a:t>
              </a:r>
              <a:r>
                <a:t>”</a:t>
              </a:r>
            </a:p>
          </p:txBody>
        </p:sp>
        <p:grpSp>
          <p:nvGrpSpPr>
            <p:cNvPr id="482" name="Group"/>
            <p:cNvGrpSpPr/>
            <p:nvPr/>
          </p:nvGrpSpPr>
          <p:grpSpPr>
            <a:xfrm>
              <a:off x="4218556" y="127410"/>
              <a:ext cx="1512905" cy="2334005"/>
              <a:chOff x="0" y="0"/>
              <a:chExt cx="1512903" cy="2334004"/>
            </a:xfrm>
          </p:grpSpPr>
          <p:pic>
            <p:nvPicPr>
              <p:cNvPr id="471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210374" y="701982"/>
                <a:ext cx="302530" cy="3025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72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1323643"/>
                <a:ext cx="302530" cy="3025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73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689729"/>
                <a:ext cx="302530" cy="3025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74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912471" y="1912469"/>
                <a:ext cx="302530" cy="3025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75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925171" y="128585"/>
                <a:ext cx="302530" cy="3025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81" name="Group"/>
              <p:cNvGrpSpPr/>
              <p:nvPr/>
            </p:nvGrpSpPr>
            <p:grpSpPr>
              <a:xfrm>
                <a:off x="208274" y="0"/>
                <a:ext cx="1088914" cy="2334005"/>
                <a:chOff x="0" y="0"/>
                <a:chExt cx="1088913" cy="2334004"/>
              </a:xfrm>
            </p:grpSpPr>
            <p:sp>
              <p:nvSpPr>
                <p:cNvPr id="476" name="foo"/>
                <p:cNvSpPr/>
                <p:nvPr/>
              </p:nvSpPr>
              <p:spPr>
                <a:xfrm>
                  <a:off x="288009" y="0"/>
                  <a:ext cx="509237" cy="520495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 w="12700" cap="flat">
                  <a:solidFill>
                    <a:srgbClr val="B2D6FF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000"/>
                  </a:lvl1pPr>
                </a:lstStyle>
                <a:p>
                  <a:r>
                    <a:t>foo</a:t>
                  </a:r>
                </a:p>
              </p:txBody>
            </p:sp>
            <p:sp>
              <p:nvSpPr>
                <p:cNvPr id="477" name="bar"/>
                <p:cNvSpPr/>
                <p:nvPr/>
              </p:nvSpPr>
              <p:spPr>
                <a:xfrm>
                  <a:off x="0" y="590928"/>
                  <a:ext cx="509237" cy="520495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 w="12700" cap="flat">
                  <a:solidFill>
                    <a:srgbClr val="B2D6FF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000"/>
                  </a:lvl1pPr>
                </a:lstStyle>
                <a:p>
                  <a:r>
                    <a:t>bar</a:t>
                  </a:r>
                </a:p>
              </p:txBody>
            </p:sp>
            <p:sp>
              <p:nvSpPr>
                <p:cNvPr id="478" name="jaz"/>
                <p:cNvSpPr/>
                <p:nvPr/>
              </p:nvSpPr>
              <p:spPr>
                <a:xfrm>
                  <a:off x="579676" y="590928"/>
                  <a:ext cx="509238" cy="520495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 w="12700" cap="flat">
                  <a:solidFill>
                    <a:srgbClr val="B2D6FF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000"/>
                  </a:lvl1pPr>
                </a:lstStyle>
                <a:p>
                  <a:r>
                    <a:t>jaz</a:t>
                  </a:r>
                </a:p>
              </p:txBody>
            </p:sp>
            <p:sp>
              <p:nvSpPr>
                <p:cNvPr id="479" name="baz"/>
                <p:cNvSpPr/>
                <p:nvPr/>
              </p:nvSpPr>
              <p:spPr>
                <a:xfrm>
                  <a:off x="0" y="1222579"/>
                  <a:ext cx="509237" cy="520495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 w="12700" cap="flat">
                  <a:solidFill>
                    <a:srgbClr val="B2D6FF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000"/>
                  </a:lvl1pPr>
                </a:lstStyle>
                <a:p>
                  <a:r>
                    <a:t>baz</a:t>
                  </a:r>
                </a:p>
              </p:txBody>
            </p:sp>
            <p:sp>
              <p:nvSpPr>
                <p:cNvPr id="480" name="bye"/>
                <p:cNvSpPr/>
                <p:nvPr/>
              </p:nvSpPr>
              <p:spPr>
                <a:xfrm>
                  <a:off x="288009" y="1813509"/>
                  <a:ext cx="509237" cy="520496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 w="12700" cap="flat">
                  <a:solidFill>
                    <a:srgbClr val="B2D6FF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000"/>
                  </a:lvl1pPr>
                </a:lstStyle>
                <a:p>
                  <a:r>
                    <a:t>bye</a:t>
                  </a:r>
                </a:p>
              </p:txBody>
            </p:sp>
          </p:grpSp>
        </p:grpSp>
      </p:grpSp>
      <p:pic>
        <p:nvPicPr>
          <p:cNvPr id="484" name="SpringCloudDataFlow-Green (1).png" descr="SpringCloudDataFlow-Green (1).png"/>
          <p:cNvPicPr>
            <a:picLocks noChangeAspect="1"/>
          </p:cNvPicPr>
          <p:nvPr/>
        </p:nvPicPr>
        <p:blipFill>
          <a:blip r:embed="rId5">
            <a:alphaModFix amt="9757"/>
            <a:extLst/>
          </a:blip>
          <a:stretch>
            <a:fillRect/>
          </a:stretch>
        </p:blipFill>
        <p:spPr>
          <a:xfrm>
            <a:off x="9161810" y="-1093100"/>
            <a:ext cx="5840372" cy="5840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SpringCloudDataFlow-Green (1).png" descr="SpringCloudDataFlow-Green (1).png"/>
          <p:cNvPicPr>
            <a:picLocks noChangeAspect="1"/>
          </p:cNvPicPr>
          <p:nvPr/>
        </p:nvPicPr>
        <p:blipFill>
          <a:blip r:embed="rId5">
            <a:alphaModFix amt="9757"/>
            <a:extLst/>
          </a:blip>
          <a:stretch>
            <a:fillRect/>
          </a:stretch>
        </p:blipFill>
        <p:spPr>
          <a:xfrm>
            <a:off x="-4142184" y="-1093100"/>
            <a:ext cx="5840372" cy="58403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0" name="Group"/>
          <p:cNvGrpSpPr/>
          <p:nvPr/>
        </p:nvGrpSpPr>
        <p:grpSpPr>
          <a:xfrm>
            <a:off x="-231618" y="6643376"/>
            <a:ext cx="6898168" cy="2270998"/>
            <a:chOff x="0" y="9904"/>
            <a:chExt cx="6898167" cy="2270997"/>
          </a:xfrm>
        </p:grpSpPr>
        <p:grpSp>
          <p:nvGrpSpPr>
            <p:cNvPr id="498" name="Group"/>
            <p:cNvGrpSpPr/>
            <p:nvPr/>
          </p:nvGrpSpPr>
          <p:grpSpPr>
            <a:xfrm>
              <a:off x="1705131" y="862807"/>
              <a:ext cx="4192816" cy="1418094"/>
              <a:chOff x="0" y="0"/>
              <a:chExt cx="4192814" cy="1418092"/>
            </a:xfrm>
          </p:grpSpPr>
          <p:grpSp>
            <p:nvGrpSpPr>
              <p:cNvPr id="489" name="Group"/>
              <p:cNvGrpSpPr/>
              <p:nvPr/>
            </p:nvGrpSpPr>
            <p:grpSpPr>
              <a:xfrm>
                <a:off x="0" y="425603"/>
                <a:ext cx="3595016" cy="548104"/>
                <a:chOff x="0" y="0"/>
                <a:chExt cx="3595015" cy="548103"/>
              </a:xfrm>
            </p:grpSpPr>
            <p:sp>
              <p:nvSpPr>
                <p:cNvPr id="486" name="Square"/>
                <p:cNvSpPr/>
                <p:nvPr/>
              </p:nvSpPr>
              <p:spPr>
                <a:xfrm>
                  <a:off x="0" y="0"/>
                  <a:ext cx="534558" cy="534558"/>
                </a:xfrm>
                <a:prstGeom prst="rect">
                  <a:avLst/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 w="50800" cap="flat">
                  <a:solidFill>
                    <a:srgbClr val="B2D6FF"/>
                  </a:solidFill>
                  <a:prstDash val="solid"/>
                  <a:miter lim="400000"/>
                </a:ln>
                <a:effectLst>
                  <a:outerShdw blurRad="50800" dist="63500" dir="27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487" name="Square"/>
                <p:cNvSpPr/>
                <p:nvPr/>
              </p:nvSpPr>
              <p:spPr>
                <a:xfrm>
                  <a:off x="1530228" y="13545"/>
                  <a:ext cx="534559" cy="534559"/>
                </a:xfrm>
                <a:prstGeom prst="rect">
                  <a:avLst/>
                </a:prstGeom>
                <a:blipFill rotWithShape="1">
                  <a:blip r:embed="rId7"/>
                  <a:srcRect/>
                  <a:tile tx="0" ty="0" sx="100000" sy="100000" flip="none" algn="tl"/>
                </a:blipFill>
                <a:ln w="50800" cap="flat">
                  <a:solidFill>
                    <a:srgbClr val="B2D6FF"/>
                  </a:solidFill>
                  <a:prstDash val="solid"/>
                  <a:miter lim="400000"/>
                </a:ln>
                <a:effectLst>
                  <a:outerShdw blurRad="50800" dist="63500" dir="27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488" name="Square"/>
                <p:cNvSpPr/>
                <p:nvPr/>
              </p:nvSpPr>
              <p:spPr>
                <a:xfrm>
                  <a:off x="3060457" y="0"/>
                  <a:ext cx="534559" cy="534558"/>
                </a:xfrm>
                <a:prstGeom prst="rect">
                  <a:avLst/>
                </a:prstGeom>
                <a:blipFill rotWithShape="1">
                  <a:blip r:embed="rId8"/>
                  <a:srcRect/>
                  <a:tile tx="0" ty="0" sx="100000" sy="100000" flip="none" algn="tl"/>
                </a:blipFill>
                <a:ln w="50800" cap="flat">
                  <a:solidFill>
                    <a:srgbClr val="B2D6FF"/>
                  </a:solidFill>
                  <a:prstDash val="solid"/>
                  <a:miter lim="400000"/>
                </a:ln>
                <a:effectLst>
                  <a:outerShdw blurRad="50800" dist="63500" dir="27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</p:grpSp>
          <p:sp>
            <p:nvSpPr>
              <p:cNvPr id="490" name="http"/>
              <p:cNvSpPr/>
              <p:nvPr/>
            </p:nvSpPr>
            <p:spPr>
              <a:xfrm>
                <a:off x="18540" y="994291"/>
                <a:ext cx="494689" cy="3824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2000"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defRPr>
                </a:lvl1pPr>
              </a:lstStyle>
              <a:p>
                <a:r>
                  <a:t>http</a:t>
                </a:r>
              </a:p>
            </p:txBody>
          </p:sp>
          <p:sp>
            <p:nvSpPr>
              <p:cNvPr id="491" name="transform"/>
              <p:cNvSpPr/>
              <p:nvPr/>
            </p:nvSpPr>
            <p:spPr>
              <a:xfrm>
                <a:off x="1374618" y="0"/>
                <a:ext cx="1088914" cy="3824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2000"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defRPr>
                </a:lvl1pPr>
              </a:lstStyle>
              <a:p>
                <a:r>
                  <a:t>transform</a:t>
                </a:r>
              </a:p>
            </p:txBody>
          </p:sp>
          <p:sp>
            <p:nvSpPr>
              <p:cNvPr id="492" name="cassandra"/>
              <p:cNvSpPr/>
              <p:nvPr/>
            </p:nvSpPr>
            <p:spPr>
              <a:xfrm>
                <a:off x="2821046" y="994291"/>
                <a:ext cx="1371769" cy="3824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2000"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defRPr>
                </a:lvl1pPr>
              </a:lstStyle>
              <a:p>
                <a:r>
                  <a:t>cassandra</a:t>
                </a:r>
              </a:p>
            </p:txBody>
          </p:sp>
          <p:sp>
            <p:nvSpPr>
              <p:cNvPr id="510" name="Connection Line"/>
              <p:cNvSpPr/>
              <p:nvPr/>
            </p:nvSpPr>
            <p:spPr>
              <a:xfrm>
                <a:off x="645354" y="17291"/>
                <a:ext cx="715344" cy="398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5" extrusionOk="0">
                    <a:moveTo>
                      <a:pt x="0" y="15099"/>
                    </a:moveTo>
                    <a:cubicBezTo>
                      <a:pt x="7787" y="-5395"/>
                      <a:pt x="14987" y="-5026"/>
                      <a:pt x="21600" y="16205"/>
                    </a:cubicBezTo>
                  </a:path>
                </a:pathLst>
              </a:custGeom>
              <a:noFill/>
              <a:ln w="50800" cap="flat"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11" name="Connection Line"/>
              <p:cNvSpPr/>
              <p:nvPr/>
            </p:nvSpPr>
            <p:spPr>
              <a:xfrm>
                <a:off x="2240830" y="1020064"/>
                <a:ext cx="715344" cy="398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5" extrusionOk="0">
                    <a:moveTo>
                      <a:pt x="0" y="1106"/>
                    </a:moveTo>
                    <a:cubicBezTo>
                      <a:pt x="7787" y="21600"/>
                      <a:pt x="14987" y="21231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pic>
            <p:nvPicPr>
              <p:cNvPr id="495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646242" y="548389"/>
                <a:ext cx="302530" cy="3025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96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165165" y="548389"/>
                <a:ext cx="302531" cy="3025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97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27320" y="548389"/>
                <a:ext cx="302530" cy="3025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99" name="stream create foo --definition &quot;http | transform | cassandra&quot;"/>
            <p:cNvSpPr/>
            <p:nvPr/>
          </p:nvSpPr>
          <p:spPr>
            <a:xfrm>
              <a:off x="0" y="9904"/>
              <a:ext cx="6898167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825500">
                <a:defRPr sz="1900" i="1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800" dirty="0"/>
                <a:t>stream create foo --definition "</a:t>
              </a:r>
              <a:r>
                <a:rPr sz="1800" b="1" dirty="0"/>
                <a:t>http</a:t>
              </a:r>
              <a:r>
                <a:rPr sz="1800" dirty="0"/>
                <a:t> </a:t>
              </a:r>
              <a:r>
                <a:rPr sz="1800" b="1" dirty="0">
                  <a:solidFill>
                    <a:schemeClr val="accent3">
                      <a:hueOff val="-499813"/>
                      <a:satOff val="-5228"/>
                      <a:lumOff val="24899"/>
                    </a:schemeClr>
                  </a:solidFill>
                </a:rPr>
                <a:t>|</a:t>
              </a:r>
              <a:r>
                <a:rPr sz="1800" dirty="0"/>
                <a:t> </a:t>
              </a:r>
              <a:r>
                <a:rPr sz="1800" b="1" dirty="0"/>
                <a:t>transform</a:t>
              </a:r>
              <a:r>
                <a:rPr sz="1800" dirty="0"/>
                <a:t> </a:t>
              </a:r>
              <a:r>
                <a:rPr sz="1800" b="1" dirty="0">
                  <a:solidFill>
                    <a:schemeClr val="accent3">
                      <a:hueOff val="-499813"/>
                      <a:satOff val="-5228"/>
                      <a:lumOff val="24899"/>
                    </a:schemeClr>
                  </a:solidFill>
                </a:rPr>
                <a:t>|</a:t>
              </a:r>
              <a:r>
                <a:rPr sz="1800" dirty="0"/>
                <a:t> </a:t>
              </a:r>
              <a:r>
                <a:rPr sz="1800" b="1" dirty="0"/>
                <a:t>cassandra</a:t>
              </a:r>
              <a:r>
                <a:rPr sz="1800" dirty="0"/>
                <a:t>"</a:t>
              </a:r>
            </a:p>
          </p:txBody>
        </p:sp>
      </p:grpSp>
      <p:sp>
        <p:nvSpPr>
          <p:cNvPr id="501" name="Line"/>
          <p:cNvSpPr/>
          <p:nvPr/>
        </p:nvSpPr>
        <p:spPr>
          <a:xfrm flipV="1">
            <a:off x="6502400" y="4844236"/>
            <a:ext cx="1" cy="3859805"/>
          </a:xfrm>
          <a:prstGeom prst="line">
            <a:avLst/>
          </a:prstGeom>
          <a:ln w="12700">
            <a:solidFill>
              <a:srgbClr val="FFFFFF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grpSp>
        <p:nvGrpSpPr>
          <p:cNvPr id="504" name="Group"/>
          <p:cNvGrpSpPr/>
          <p:nvPr/>
        </p:nvGrpSpPr>
        <p:grpSpPr>
          <a:xfrm>
            <a:off x="1493471" y="4691480"/>
            <a:ext cx="3991776" cy="1174442"/>
            <a:chOff x="29375" y="0"/>
            <a:chExt cx="3991774" cy="1174441"/>
          </a:xfrm>
        </p:grpSpPr>
        <p:sp>
          <p:nvSpPr>
            <p:cNvPr id="502" name="Stream Processing"/>
            <p:cNvSpPr/>
            <p:nvPr/>
          </p:nvSpPr>
          <p:spPr>
            <a:xfrm>
              <a:off x="29375" y="0"/>
              <a:ext cx="3962401" cy="684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 defTabSz="825500">
                <a:defRPr sz="4000"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lvl1pPr>
            </a:lstStyle>
            <a:p>
              <a:r>
                <a:t>Stream Processing</a:t>
              </a:r>
            </a:p>
          </p:txBody>
        </p:sp>
        <p:sp>
          <p:nvSpPr>
            <p:cNvPr id="503" name="Powered by: Spring Cloud Stream"/>
            <p:cNvSpPr/>
            <p:nvPr/>
          </p:nvSpPr>
          <p:spPr>
            <a:xfrm>
              <a:off x="77673" y="750183"/>
              <a:ext cx="3943478" cy="424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 defTabSz="825500">
                <a:defRPr sz="2200" i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Powered by: Spring Cloud Stream</a:t>
              </a:r>
            </a:p>
          </p:txBody>
        </p:sp>
      </p:grpSp>
      <p:grpSp>
        <p:nvGrpSpPr>
          <p:cNvPr id="507" name="Group"/>
          <p:cNvGrpSpPr/>
          <p:nvPr/>
        </p:nvGrpSpPr>
        <p:grpSpPr>
          <a:xfrm>
            <a:off x="7615318" y="4666750"/>
            <a:ext cx="3689605" cy="1174442"/>
            <a:chOff x="86347" y="0"/>
            <a:chExt cx="3689603" cy="1174441"/>
          </a:xfrm>
        </p:grpSpPr>
        <p:sp>
          <p:nvSpPr>
            <p:cNvPr id="505" name="Batch Processing"/>
            <p:cNvSpPr/>
            <p:nvPr/>
          </p:nvSpPr>
          <p:spPr>
            <a:xfrm>
              <a:off x="86347" y="0"/>
              <a:ext cx="3689605" cy="684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 defTabSz="825500">
                <a:defRPr sz="4000"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lvl1pPr>
            </a:lstStyle>
            <a:p>
              <a:r>
                <a:t>Batch Processing</a:t>
              </a:r>
            </a:p>
          </p:txBody>
        </p:sp>
        <p:sp>
          <p:nvSpPr>
            <p:cNvPr id="506" name="Powered by: Spring Cloud Task"/>
            <p:cNvSpPr/>
            <p:nvPr/>
          </p:nvSpPr>
          <p:spPr>
            <a:xfrm>
              <a:off x="115773" y="750183"/>
              <a:ext cx="3643402" cy="424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 defTabSz="825500">
                <a:defRPr sz="2200" i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Powered by: Spring Cloud Task</a:t>
              </a:r>
            </a:p>
          </p:txBody>
        </p:sp>
      </p:grpSp>
      <p:sp>
        <p:nvSpPr>
          <p:cNvPr id="50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509" name="pasted-image.png" descr="pasted-image.png"/>
          <p:cNvPicPr>
            <a:picLocks noChangeAspect="1"/>
          </p:cNvPicPr>
          <p:nvPr/>
        </p:nvPicPr>
        <p:blipFill>
          <a:blip r:embed="rId9">
            <a:extLst/>
          </a:blip>
          <a:srcRect/>
          <a:stretch>
            <a:fillRect/>
          </a:stretch>
        </p:blipFill>
        <p:spPr>
          <a:xfrm>
            <a:off x="12237362" y="378"/>
            <a:ext cx="776358" cy="776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2" animBg="1" advAuto="0"/>
      <p:bldP spid="500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546">
              <a:srgbClr val="24292D"/>
            </a:gs>
            <a:gs pos="100000">
              <a:srgbClr val="49565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SpringCloudDataFlow-Green (1).png" descr="SpringCloudDataFlow-Green (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69505" y="3919537"/>
            <a:ext cx="1914639" cy="1914639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516" name="image72.png" descr="image72.png"/>
          <p:cNvPicPr>
            <a:picLocks noChangeAspect="1"/>
          </p:cNvPicPr>
          <p:nvPr/>
        </p:nvPicPr>
        <p:blipFill>
          <a:blip r:embed="rId4">
            <a:extLst/>
          </a:blip>
          <a:srcRect l="55971"/>
          <a:stretch>
            <a:fillRect/>
          </a:stretch>
        </p:blipFill>
        <p:spPr>
          <a:xfrm>
            <a:off x="318756" y="4266803"/>
            <a:ext cx="1316476" cy="1219952"/>
          </a:xfrm>
          <a:prstGeom prst="rect">
            <a:avLst/>
          </a:prstGeom>
          <a:ln w="12700"/>
          <a:effectLst>
            <a:reflection stA="50000" endPos="40000" dir="5400000" sy="-100000" algn="bl" rotWithShape="0"/>
          </a:effectLst>
        </p:spPr>
      </p:pic>
      <p:pic>
        <p:nvPicPr>
          <p:cNvPr id="517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51552" y="4368886"/>
            <a:ext cx="1513376" cy="1015828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518" name="Spring Cloud Stream"/>
          <p:cNvSpPr/>
          <p:nvPr/>
        </p:nvSpPr>
        <p:spPr>
          <a:xfrm>
            <a:off x="5182608" y="4080669"/>
            <a:ext cx="3095474" cy="510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7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Spring Cloud Stream</a:t>
            </a:r>
          </a:p>
        </p:txBody>
      </p:sp>
      <p:sp>
        <p:nvSpPr>
          <p:cNvPr id="519" name="Spring Cloud Task"/>
          <p:cNvSpPr/>
          <p:nvPr/>
        </p:nvSpPr>
        <p:spPr>
          <a:xfrm>
            <a:off x="5354858" y="5409344"/>
            <a:ext cx="2718626" cy="510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7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Spring Cloud Task</a:t>
            </a:r>
          </a:p>
        </p:txBody>
      </p:sp>
      <p:sp>
        <p:nvSpPr>
          <p:cNvPr id="520" name="Spring Cloud Data Flow"/>
          <p:cNvSpPr/>
          <p:nvPr/>
        </p:nvSpPr>
        <p:spPr>
          <a:xfrm>
            <a:off x="9279978" y="5549540"/>
            <a:ext cx="3493580" cy="510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7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Spring Cloud Data Flow</a:t>
            </a:r>
          </a:p>
        </p:txBody>
      </p:sp>
      <p:sp>
        <p:nvSpPr>
          <p:cNvPr id="530" name="Connection Line"/>
          <p:cNvSpPr/>
          <p:nvPr/>
        </p:nvSpPr>
        <p:spPr>
          <a:xfrm>
            <a:off x="7922344" y="3465278"/>
            <a:ext cx="3244262" cy="564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74" h="16200" extrusionOk="0">
                <a:moveTo>
                  <a:pt x="0" y="15936"/>
                </a:moveTo>
                <a:cubicBezTo>
                  <a:pt x="15560" y="-5400"/>
                  <a:pt x="21600" y="-5312"/>
                  <a:pt x="18119" y="1620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tailEnd type="stealth"/>
          </a:ln>
        </p:spPr>
        <p:txBody>
          <a:bodyPr/>
          <a:lstStyle/>
          <a:p>
            <a:endParaRPr/>
          </a:p>
        </p:txBody>
      </p:sp>
      <p:sp>
        <p:nvSpPr>
          <p:cNvPr id="531" name="Connection Line"/>
          <p:cNvSpPr/>
          <p:nvPr/>
        </p:nvSpPr>
        <p:spPr>
          <a:xfrm>
            <a:off x="4082542" y="5755830"/>
            <a:ext cx="1741368" cy="753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2" h="16380" extrusionOk="0">
                <a:moveTo>
                  <a:pt x="0" y="0"/>
                </a:moveTo>
                <a:cubicBezTo>
                  <a:pt x="14447" y="19551"/>
                  <a:pt x="21600" y="21600"/>
                  <a:pt x="21460" y="6147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tailEnd type="stealth"/>
          </a:ln>
        </p:spPr>
        <p:txBody>
          <a:bodyPr/>
          <a:lstStyle/>
          <a:p>
            <a:endParaRPr/>
          </a:p>
        </p:txBody>
      </p:sp>
      <p:sp>
        <p:nvSpPr>
          <p:cNvPr id="523" name="Line"/>
          <p:cNvSpPr/>
          <p:nvPr/>
        </p:nvSpPr>
        <p:spPr>
          <a:xfrm>
            <a:off x="1818931" y="4876800"/>
            <a:ext cx="548881" cy="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532" name="Connection Line"/>
          <p:cNvSpPr/>
          <p:nvPr/>
        </p:nvSpPr>
        <p:spPr>
          <a:xfrm>
            <a:off x="4178008" y="3562471"/>
            <a:ext cx="1694421" cy="873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23" extrusionOk="0">
                <a:moveTo>
                  <a:pt x="0" y="16523"/>
                </a:moveTo>
                <a:cubicBezTo>
                  <a:pt x="12921" y="-2426"/>
                  <a:pt x="20121" y="-5077"/>
                  <a:pt x="21600" y="857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tailEnd type="stealth"/>
          </a:ln>
        </p:spPr>
        <p:txBody>
          <a:bodyPr/>
          <a:lstStyle/>
          <a:p>
            <a:endParaRPr/>
          </a:p>
        </p:txBody>
      </p:sp>
      <p:sp>
        <p:nvSpPr>
          <p:cNvPr id="533" name="Connection Line"/>
          <p:cNvSpPr/>
          <p:nvPr/>
        </p:nvSpPr>
        <p:spPr>
          <a:xfrm>
            <a:off x="7783027" y="5988708"/>
            <a:ext cx="3454854" cy="638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21" h="16227" extrusionOk="0">
                <a:moveTo>
                  <a:pt x="0" y="0"/>
                </a:moveTo>
                <a:cubicBezTo>
                  <a:pt x="15407" y="20748"/>
                  <a:pt x="21600" y="21600"/>
                  <a:pt x="18578" y="2555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tailEnd type="stealth"/>
          </a:ln>
        </p:spPr>
        <p:txBody>
          <a:bodyPr/>
          <a:lstStyle/>
          <a:p>
            <a:endParaRPr/>
          </a:p>
        </p:txBody>
      </p:sp>
      <p:sp>
        <p:nvSpPr>
          <p:cNvPr id="526" name="Spring Cloud"/>
          <p:cNvSpPr/>
          <p:nvPr/>
        </p:nvSpPr>
        <p:spPr>
          <a:xfrm>
            <a:off x="2489724" y="3779371"/>
            <a:ext cx="1637031" cy="43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Spring Cloud</a:t>
            </a:r>
          </a:p>
        </p:txBody>
      </p:sp>
      <p:sp>
        <p:nvSpPr>
          <p:cNvPr id="527" name="Spring Boot"/>
          <p:cNvSpPr/>
          <p:nvPr/>
        </p:nvSpPr>
        <p:spPr>
          <a:xfrm>
            <a:off x="231242" y="3779371"/>
            <a:ext cx="1491463" cy="43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Spring Boot</a:t>
            </a:r>
          </a:p>
        </p:txBody>
      </p:sp>
      <p:pic>
        <p:nvPicPr>
          <p:cNvPr id="528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rcRect/>
          <a:stretch>
            <a:fillRect/>
          </a:stretch>
        </p:blipFill>
        <p:spPr>
          <a:xfrm>
            <a:off x="12237362" y="378"/>
            <a:ext cx="776358" cy="776358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Demo: Twitter Analytics"/>
          <p:cNvSpPr/>
          <p:nvPr/>
        </p:nvSpPr>
        <p:spPr>
          <a:xfrm>
            <a:off x="2785744" y="6659501"/>
            <a:ext cx="7433311" cy="100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i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Demo: Twitter Analytics</a:t>
            </a:r>
          </a:p>
        </p:txBody>
      </p:sp>
      <p:sp>
        <p:nvSpPr>
          <p:cNvPr id="53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546">
              <a:srgbClr val="24292D"/>
            </a:gs>
            <a:gs pos="100000">
              <a:srgbClr val="49565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Runtime Abstraction"/>
          <p:cNvSpPr/>
          <p:nvPr/>
        </p:nvSpPr>
        <p:spPr>
          <a:xfrm>
            <a:off x="2896361" y="400802"/>
            <a:ext cx="7212077" cy="1119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Runtime Abstraction</a:t>
            </a:r>
          </a:p>
        </p:txBody>
      </p:sp>
      <p:sp>
        <p:nvSpPr>
          <p:cNvPr id="541" name="Community"/>
          <p:cNvSpPr/>
          <p:nvPr/>
        </p:nvSpPr>
        <p:spPr>
          <a:xfrm rot="16200000">
            <a:off x="10026223" y="4898709"/>
            <a:ext cx="3125471" cy="845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5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Community</a:t>
            </a:r>
          </a:p>
        </p:txBody>
      </p:sp>
      <p:sp>
        <p:nvSpPr>
          <p:cNvPr id="542" name="Core"/>
          <p:cNvSpPr/>
          <p:nvPr/>
        </p:nvSpPr>
        <p:spPr>
          <a:xfrm rot="16200000">
            <a:off x="121634" y="5035645"/>
            <a:ext cx="1400811" cy="845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825500">
              <a:defRPr sz="5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Core</a:t>
            </a:r>
          </a:p>
        </p:txBody>
      </p:sp>
      <p:pic>
        <p:nvPicPr>
          <p:cNvPr id="54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17314" y="2791664"/>
            <a:ext cx="2337678" cy="1427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02134" y="5500624"/>
            <a:ext cx="1628395" cy="1563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77671" y="4210184"/>
            <a:ext cx="2477320" cy="1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47492" y="7154231"/>
            <a:ext cx="2337678" cy="8493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9" name="Group"/>
          <p:cNvGrpSpPr/>
          <p:nvPr/>
        </p:nvGrpSpPr>
        <p:grpSpPr>
          <a:xfrm>
            <a:off x="9017695" y="4131383"/>
            <a:ext cx="1066363" cy="2379834"/>
            <a:chOff x="0" y="0"/>
            <a:chExt cx="1066361" cy="2379833"/>
          </a:xfrm>
        </p:grpSpPr>
        <p:pic>
          <p:nvPicPr>
            <p:cNvPr id="547" name="pasted-image.png" descr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066362" cy="1066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8" name="pasted-image.png" descr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rcRect/>
            <a:stretch>
              <a:fillRect/>
            </a:stretch>
          </p:blipFill>
          <p:spPr>
            <a:xfrm>
              <a:off x="0" y="1313471"/>
              <a:ext cx="1066362" cy="1066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0" name="}"/>
          <p:cNvSpPr/>
          <p:nvPr/>
        </p:nvSpPr>
        <p:spPr>
          <a:xfrm>
            <a:off x="9664700" y="1621407"/>
            <a:ext cx="1669086" cy="6510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}</a:t>
            </a:r>
          </a:p>
        </p:txBody>
      </p:sp>
      <p:sp>
        <p:nvSpPr>
          <p:cNvPr id="551" name="}"/>
          <p:cNvSpPr/>
          <p:nvPr/>
        </p:nvSpPr>
        <p:spPr>
          <a:xfrm rot="10800000">
            <a:off x="1156628" y="2164953"/>
            <a:ext cx="1669087" cy="758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}</a:t>
            </a:r>
          </a:p>
        </p:txBody>
      </p:sp>
      <p:sp>
        <p:nvSpPr>
          <p:cNvPr id="55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546">
              <a:srgbClr val="24292D"/>
            </a:gs>
            <a:gs pos="100000">
              <a:srgbClr val="49565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Data Pipelines in Reality"/>
          <p:cNvSpPr/>
          <p:nvPr/>
        </p:nvSpPr>
        <p:spPr>
          <a:xfrm>
            <a:off x="2320734" y="400802"/>
            <a:ext cx="8363332" cy="1119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Data Pipelines in Reality</a:t>
            </a:r>
          </a:p>
        </p:txBody>
      </p:sp>
      <p:grpSp>
        <p:nvGrpSpPr>
          <p:cNvPr id="567" name="Group"/>
          <p:cNvGrpSpPr/>
          <p:nvPr/>
        </p:nvGrpSpPr>
        <p:grpSpPr>
          <a:xfrm>
            <a:off x="3313572" y="3202519"/>
            <a:ext cx="6834152" cy="5152424"/>
            <a:chOff x="0" y="0"/>
            <a:chExt cx="6834150" cy="5152422"/>
          </a:xfrm>
        </p:grpSpPr>
        <p:grpSp>
          <p:nvGrpSpPr>
            <p:cNvPr id="565" name="Group"/>
            <p:cNvGrpSpPr/>
            <p:nvPr/>
          </p:nvGrpSpPr>
          <p:grpSpPr>
            <a:xfrm>
              <a:off x="97583" y="0"/>
              <a:ext cx="6736568" cy="5152423"/>
              <a:chOff x="0" y="0"/>
              <a:chExt cx="6736567" cy="5152422"/>
            </a:xfrm>
          </p:grpSpPr>
          <p:grpSp>
            <p:nvGrpSpPr>
              <p:cNvPr id="563" name="Group"/>
              <p:cNvGrpSpPr/>
              <p:nvPr/>
            </p:nvGrpSpPr>
            <p:grpSpPr>
              <a:xfrm>
                <a:off x="0" y="0"/>
                <a:ext cx="6736567" cy="4939694"/>
                <a:chOff x="0" y="0"/>
                <a:chExt cx="6736566" cy="4939693"/>
              </a:xfrm>
            </p:grpSpPr>
            <p:pic>
              <p:nvPicPr>
                <p:cNvPr id="557" name="pasted-image.png" descr="pasted-image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524940" y="0"/>
                  <a:ext cx="2203929" cy="211577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58" name="pasted-image.png" descr="pasted-image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0" y="820251"/>
                  <a:ext cx="3210782" cy="192041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59" name="pasted-image.png" descr="pasted-image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50956" y="2583847"/>
                  <a:ext cx="3610165" cy="107041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60" name="pasted-image.png" descr="pasted-image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1000022" y="3358925"/>
                  <a:ext cx="1477111" cy="158076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61" name="pasted-image.png" descr="pasted-image.png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768562" y="1616535"/>
                  <a:ext cx="4628656" cy="300503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62" name="pasted-image.png" descr="pasted-image.pn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3738062" y="1764897"/>
                  <a:ext cx="2998505" cy="299850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564" name="pasted-image.png" descr="pasted-image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482921" y="3556804"/>
                <a:ext cx="1519638" cy="1595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566" name="pasted-image.png" descr="pasted-image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2950692"/>
              <a:ext cx="1184097" cy="15956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68" name="pasted-image.png" descr="pasted-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20359658">
            <a:off x="2995243" y="3972416"/>
            <a:ext cx="2924941" cy="1316224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stream processing"/>
          <p:cNvSpPr/>
          <p:nvPr/>
        </p:nvSpPr>
        <p:spPr>
          <a:xfrm rot="16200000">
            <a:off x="2427165" y="5119463"/>
            <a:ext cx="4337686" cy="759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stream processing</a:t>
            </a:r>
          </a:p>
        </p:txBody>
      </p:sp>
      <p:sp>
        <p:nvSpPr>
          <p:cNvPr id="570" name="batch processing"/>
          <p:cNvSpPr/>
          <p:nvPr/>
        </p:nvSpPr>
        <p:spPr>
          <a:xfrm rot="16200000">
            <a:off x="1327567" y="3761641"/>
            <a:ext cx="4073082" cy="759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batch processing</a:t>
            </a:r>
          </a:p>
        </p:txBody>
      </p:sp>
      <p:sp>
        <p:nvSpPr>
          <p:cNvPr id="571" name="predictive analytics"/>
          <p:cNvSpPr/>
          <p:nvPr/>
        </p:nvSpPr>
        <p:spPr>
          <a:xfrm rot="16200000">
            <a:off x="5841623" y="4446363"/>
            <a:ext cx="4315969" cy="759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predictive analytics</a:t>
            </a:r>
          </a:p>
        </p:txBody>
      </p:sp>
      <p:sp>
        <p:nvSpPr>
          <p:cNvPr id="572" name="etl"/>
          <p:cNvSpPr/>
          <p:nvPr/>
        </p:nvSpPr>
        <p:spPr>
          <a:xfrm rot="16200000">
            <a:off x="5877469" y="4649563"/>
            <a:ext cx="612078" cy="759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etl</a:t>
            </a:r>
          </a:p>
        </p:txBody>
      </p:sp>
      <p:sp>
        <p:nvSpPr>
          <p:cNvPr id="573" name="data integration"/>
          <p:cNvSpPr/>
          <p:nvPr/>
        </p:nvSpPr>
        <p:spPr>
          <a:xfrm rot="16200000">
            <a:off x="7220399" y="5906863"/>
            <a:ext cx="3565018" cy="759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data integration</a:t>
            </a:r>
          </a:p>
        </p:txBody>
      </p:sp>
      <p:sp>
        <p:nvSpPr>
          <p:cNvPr id="57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" grpId="6" animBg="1" advAuto="0"/>
      <p:bldP spid="568" grpId="7" animBg="1" advAuto="0"/>
      <p:bldP spid="569" grpId="4" animBg="1" advAuto="0"/>
      <p:bldP spid="570" grpId="1" animBg="1" advAuto="0"/>
      <p:bldP spid="571" grpId="2" animBg="1" advAuto="0"/>
      <p:bldP spid="572" grpId="3" animBg="1" advAuto="0"/>
      <p:bldP spid="573" grpId="5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546">
              <a:srgbClr val="24292D"/>
            </a:gs>
            <a:gs pos="100000">
              <a:srgbClr val="49565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Data Pipelines in Reality"/>
          <p:cNvSpPr/>
          <p:nvPr/>
        </p:nvSpPr>
        <p:spPr>
          <a:xfrm>
            <a:off x="2320734" y="400802"/>
            <a:ext cx="8363332" cy="1119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Data Pipelines in Reality</a:t>
            </a:r>
          </a:p>
        </p:txBody>
      </p:sp>
      <p:sp>
        <p:nvSpPr>
          <p:cNvPr id="579" name="Square"/>
          <p:cNvSpPr/>
          <p:nvPr/>
        </p:nvSpPr>
        <p:spPr>
          <a:xfrm>
            <a:off x="8045450" y="5444528"/>
            <a:ext cx="1270000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580" name="Square"/>
          <p:cNvSpPr/>
          <p:nvPr/>
        </p:nvSpPr>
        <p:spPr>
          <a:xfrm>
            <a:off x="9353550" y="5444528"/>
            <a:ext cx="1270000" cy="12700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581" name="Square"/>
          <p:cNvSpPr/>
          <p:nvPr/>
        </p:nvSpPr>
        <p:spPr>
          <a:xfrm>
            <a:off x="8045450" y="4136428"/>
            <a:ext cx="1270000" cy="127000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582" name="Square"/>
          <p:cNvSpPr/>
          <p:nvPr/>
        </p:nvSpPr>
        <p:spPr>
          <a:xfrm rot="18900000">
            <a:off x="10585450" y="3120427"/>
            <a:ext cx="1270000" cy="127000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583" name="Circle"/>
          <p:cNvSpPr/>
          <p:nvPr/>
        </p:nvSpPr>
        <p:spPr>
          <a:xfrm>
            <a:off x="8449915" y="3855093"/>
            <a:ext cx="461070" cy="461070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584" name="Circle"/>
          <p:cNvSpPr/>
          <p:nvPr/>
        </p:nvSpPr>
        <p:spPr>
          <a:xfrm>
            <a:off x="9100419" y="4540893"/>
            <a:ext cx="461071" cy="461070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585" name="Circle"/>
          <p:cNvSpPr/>
          <p:nvPr/>
        </p:nvSpPr>
        <p:spPr>
          <a:xfrm>
            <a:off x="10586319" y="3969393"/>
            <a:ext cx="461071" cy="461070"/>
          </a:xfrm>
          <a:prstGeom prst="ellipse">
            <a:avLst/>
          </a:prstGeom>
          <a:solidFill>
            <a:srgbClr val="363F4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586" name="Circle"/>
          <p:cNvSpPr/>
          <p:nvPr/>
        </p:nvSpPr>
        <p:spPr>
          <a:xfrm>
            <a:off x="9758015" y="6435128"/>
            <a:ext cx="461070" cy="461070"/>
          </a:xfrm>
          <a:prstGeom prst="ellipse">
            <a:avLst/>
          </a:prstGeom>
          <a:solidFill>
            <a:srgbClr val="343C4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587" name="Circle"/>
          <p:cNvSpPr/>
          <p:nvPr/>
        </p:nvSpPr>
        <p:spPr>
          <a:xfrm>
            <a:off x="8449915" y="6435128"/>
            <a:ext cx="461070" cy="461070"/>
          </a:xfrm>
          <a:prstGeom prst="ellipse">
            <a:avLst/>
          </a:prstGeom>
          <a:solidFill>
            <a:srgbClr val="2C333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588" name="Circle"/>
          <p:cNvSpPr/>
          <p:nvPr/>
        </p:nvSpPr>
        <p:spPr>
          <a:xfrm>
            <a:off x="7847668" y="5848993"/>
            <a:ext cx="461070" cy="461070"/>
          </a:xfrm>
          <a:prstGeom prst="ellipse">
            <a:avLst/>
          </a:prstGeom>
          <a:solidFill>
            <a:srgbClr val="252C3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589" name="Circle"/>
          <p:cNvSpPr/>
          <p:nvPr/>
        </p:nvSpPr>
        <p:spPr>
          <a:xfrm>
            <a:off x="7847668" y="4540893"/>
            <a:ext cx="461070" cy="461070"/>
          </a:xfrm>
          <a:prstGeom prst="ellipse">
            <a:avLst/>
          </a:prstGeom>
          <a:solidFill>
            <a:srgbClr val="242B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590" name="Circle"/>
          <p:cNvSpPr/>
          <p:nvPr/>
        </p:nvSpPr>
        <p:spPr>
          <a:xfrm>
            <a:off x="8449915" y="5164160"/>
            <a:ext cx="461070" cy="46107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591" name="Circle"/>
          <p:cNvSpPr/>
          <p:nvPr/>
        </p:nvSpPr>
        <p:spPr>
          <a:xfrm>
            <a:off x="9113119" y="5848993"/>
            <a:ext cx="461071" cy="46107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592" name="Circle"/>
          <p:cNvSpPr/>
          <p:nvPr/>
        </p:nvSpPr>
        <p:spPr>
          <a:xfrm>
            <a:off x="10431115" y="5848993"/>
            <a:ext cx="461070" cy="461070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593" name="Circle"/>
          <p:cNvSpPr/>
          <p:nvPr/>
        </p:nvSpPr>
        <p:spPr>
          <a:xfrm>
            <a:off x="9748652" y="5176860"/>
            <a:ext cx="461070" cy="461071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594" name="Circle"/>
          <p:cNvSpPr/>
          <p:nvPr/>
        </p:nvSpPr>
        <p:spPr>
          <a:xfrm>
            <a:off x="10548219" y="3080393"/>
            <a:ext cx="461071" cy="461070"/>
          </a:xfrm>
          <a:prstGeom prst="ellipse">
            <a:avLst/>
          </a:prstGeom>
          <a:solidFill>
            <a:srgbClr val="353E4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595" name="Circle"/>
          <p:cNvSpPr/>
          <p:nvPr/>
        </p:nvSpPr>
        <p:spPr>
          <a:xfrm>
            <a:off x="11447115" y="3982093"/>
            <a:ext cx="461070" cy="461070"/>
          </a:xfrm>
          <a:prstGeom prst="ellipse">
            <a:avLst/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596" name="Circle"/>
          <p:cNvSpPr/>
          <p:nvPr/>
        </p:nvSpPr>
        <p:spPr>
          <a:xfrm>
            <a:off x="11472515" y="3054993"/>
            <a:ext cx="461070" cy="461070"/>
          </a:xfrm>
          <a:prstGeom prst="ellipse">
            <a:avLst/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grpSp>
        <p:nvGrpSpPr>
          <p:cNvPr id="609" name="Group"/>
          <p:cNvGrpSpPr/>
          <p:nvPr/>
        </p:nvGrpSpPr>
        <p:grpSpPr>
          <a:xfrm>
            <a:off x="-49832" y="2784620"/>
            <a:ext cx="6245631" cy="4364561"/>
            <a:chOff x="0" y="0"/>
            <a:chExt cx="6245630" cy="4364560"/>
          </a:xfrm>
        </p:grpSpPr>
        <p:grpSp>
          <p:nvGrpSpPr>
            <p:cNvPr id="607" name="Group"/>
            <p:cNvGrpSpPr/>
            <p:nvPr/>
          </p:nvGrpSpPr>
          <p:grpSpPr>
            <a:xfrm>
              <a:off x="456496" y="0"/>
              <a:ext cx="5789134" cy="4364561"/>
              <a:chOff x="0" y="0"/>
              <a:chExt cx="5789133" cy="4364560"/>
            </a:xfrm>
          </p:grpSpPr>
          <p:grpSp>
            <p:nvGrpSpPr>
              <p:cNvPr id="605" name="Group"/>
              <p:cNvGrpSpPr/>
              <p:nvPr/>
            </p:nvGrpSpPr>
            <p:grpSpPr>
              <a:xfrm>
                <a:off x="82662" y="0"/>
                <a:ext cx="5706472" cy="4364561"/>
                <a:chOff x="0" y="0"/>
                <a:chExt cx="5706471" cy="4364560"/>
              </a:xfrm>
            </p:grpSpPr>
            <p:grpSp>
              <p:nvGrpSpPr>
                <p:cNvPr id="603" name="Group"/>
                <p:cNvGrpSpPr/>
                <p:nvPr/>
              </p:nvGrpSpPr>
              <p:grpSpPr>
                <a:xfrm>
                  <a:off x="0" y="0"/>
                  <a:ext cx="5706472" cy="4184360"/>
                  <a:chOff x="0" y="0"/>
                  <a:chExt cx="5706471" cy="4184359"/>
                </a:xfrm>
              </p:grpSpPr>
              <p:pic>
                <p:nvPicPr>
                  <p:cNvPr id="597" name="pasted-image.png" descr="pasted-image.png"/>
                  <p:cNvPicPr>
                    <a:picLocks noChangeAspect="1"/>
                  </p:cNvPicPr>
                  <p:nvPr/>
                </p:nvPicPr>
                <p:blipFill>
                  <a:blip r:embed="rId7">
                    <a:extLst/>
                  </a:blip>
                  <a:stretch>
                    <a:fillRect/>
                  </a:stretch>
                </p:blipFill>
                <p:spPr>
                  <a:xfrm>
                    <a:off x="2138849" y="0"/>
                    <a:ext cx="1866924" cy="179224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598" name="pasted-image.png" descr="pasted-image.png"/>
                  <p:cNvPicPr>
                    <a:picLocks noChangeAspect="1"/>
                  </p:cNvPicPr>
                  <p:nvPr/>
                </p:nvPicPr>
                <p:blipFill>
                  <a:blip r:embed="rId8">
                    <a:extLst/>
                  </a:blip>
                  <a:stretch>
                    <a:fillRect/>
                  </a:stretch>
                </p:blipFill>
                <p:spPr>
                  <a:xfrm>
                    <a:off x="0" y="694826"/>
                    <a:ext cx="2719818" cy="162676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599" name="pasted-image.png" descr="pasted-image.png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tretch>
                    <a:fillRect/>
                  </a:stretch>
                </p:blipFill>
                <p:spPr>
                  <a:xfrm>
                    <a:off x="43164" y="2188748"/>
                    <a:ext cx="3058132" cy="90673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600" name="pasted-image.png" descr="pasted-image.png"/>
                  <p:cNvPicPr>
                    <a:picLocks noChangeAspect="1"/>
                  </p:cNvPicPr>
                  <p:nvPr/>
                </p:nvPicPr>
                <p:blipFill>
                  <a:blip r:embed="rId10">
                    <a:extLst/>
                  </a:blip>
                  <a:stretch>
                    <a:fillRect/>
                  </a:stretch>
                </p:blipFill>
                <p:spPr>
                  <a:xfrm>
                    <a:off x="847108" y="2845309"/>
                    <a:ext cx="1251244" cy="133905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601" name="pasted-image.png" descr="pasted-image.png"/>
                  <p:cNvPicPr>
                    <a:picLocks noChangeAspect="1"/>
                  </p:cNvPicPr>
                  <p:nvPr/>
                </p:nvPicPr>
                <p:blipFill>
                  <a:blip r:embed="rId11">
                    <a:extLst/>
                  </a:blip>
                  <a:stretch>
                    <a:fillRect/>
                  </a:stretch>
                </p:blipFill>
                <p:spPr>
                  <a:xfrm>
                    <a:off x="1498129" y="1369349"/>
                    <a:ext cx="3920884" cy="2545536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602" name="pasted-image.png" descr="pasted-image.png"/>
                  <p:cNvPicPr>
                    <a:picLocks noChangeAspect="1"/>
                  </p:cNvPicPr>
                  <p:nvPr/>
                </p:nvPicPr>
                <p:blipFill>
                  <a:blip r:embed="rId12">
                    <a:extLst/>
                  </a:blip>
                  <a:stretch>
                    <a:fillRect/>
                  </a:stretch>
                </p:blipFill>
                <p:spPr>
                  <a:xfrm>
                    <a:off x="3166471" y="1495025"/>
                    <a:ext cx="2540001" cy="254000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pic>
              <p:nvPicPr>
                <p:cNvPr id="604" name="pasted-image.png" descr="pasted-image.png"/>
                <p:cNvPicPr>
                  <a:picLocks noChangeAspect="1"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2103255" y="3012929"/>
                  <a:ext cx="1287268" cy="135163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606" name="pasted-image.png" descr="pasted-image.png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0" y="2499499"/>
                <a:ext cx="1003035" cy="13516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08" name="pasted-image.png" descr="pasted-image.pn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 rot="20359658">
              <a:off x="138166" y="769896"/>
              <a:ext cx="2924942" cy="13162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10" name="Arrow" descr="Arrow"/>
          <p:cNvPicPr>
            <a:picLocks/>
          </p:cNvPicPr>
          <p:nvPr/>
        </p:nvPicPr>
        <p:blipFill>
          <a:blip r:embed="rId16">
            <a:alphaModFix amt="71000"/>
            <a:extLst/>
          </a:blip>
          <a:stretch>
            <a:fillRect/>
          </a:stretch>
        </p:blipFill>
        <p:spPr>
          <a:xfrm>
            <a:off x="6387900" y="4946424"/>
            <a:ext cx="1465449" cy="921943"/>
          </a:xfrm>
          <a:prstGeom prst="rect">
            <a:avLst/>
          </a:prstGeom>
        </p:spPr>
      </p:pic>
      <p:sp>
        <p:nvSpPr>
          <p:cNvPr id="61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2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2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2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2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" presetClass="entr" presetSubtype="2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" presetClass="entr" presetSubtype="2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2" presetClass="entr" presetSubtype="2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2" presetClass="entr" presetSubtype="2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presetID="2" presetClass="entr" presetSubtype="2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0"/>
                            </p:stCondLst>
                            <p:childTnLst>
                              <p:par>
                                <p:cTn id="60" presetID="2" presetClass="entr" presetSubtype="2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2" presetClass="entr" presetSubtype="2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0"/>
                            </p:stCondLst>
                            <p:childTnLst>
                              <p:par>
                                <p:cTn id="70" presetID="2" presetClass="entr" presetSubtype="2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000"/>
                            </p:stCondLst>
                            <p:childTnLst>
                              <p:par>
                                <p:cTn id="75" presetID="2" presetClass="entr" presetSubtype="2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0"/>
                            </p:stCondLst>
                            <p:childTnLst>
                              <p:par>
                                <p:cTn id="80" presetID="2" presetClass="entr" presetSubtype="2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6000"/>
                            </p:stCondLst>
                            <p:childTnLst>
                              <p:par>
                                <p:cTn id="85" presetID="2" presetClass="entr" presetSubtype="2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000"/>
                            </p:stCondLst>
                            <p:childTnLst>
                              <p:par>
                                <p:cTn id="90" presetID="2" presetClass="entr" presetSubtype="2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8000"/>
                            </p:stCondLst>
                            <p:childTnLst>
                              <p:par>
                                <p:cTn id="95" presetID="2" presetClass="entr" presetSubtype="2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" grpId="13" animBg="1" advAuto="0"/>
      <p:bldP spid="580" grpId="14" animBg="1" advAuto="0"/>
      <p:bldP spid="581" grpId="8" animBg="1" advAuto="0"/>
      <p:bldP spid="582" grpId="4" animBg="1" advAuto="0"/>
      <p:bldP spid="583" grpId="5" animBg="1" advAuto="0"/>
      <p:bldP spid="584" grpId="10" animBg="1" advAuto="0"/>
      <p:bldP spid="585" grpId="6" animBg="1" advAuto="0"/>
      <p:bldP spid="586" grpId="19" animBg="1" advAuto="0"/>
      <p:bldP spid="587" grpId="18" animBg="1" advAuto="0"/>
      <p:bldP spid="588" grpId="15" animBg="1" advAuto="0"/>
      <p:bldP spid="589" grpId="9" animBg="1" advAuto="0"/>
      <p:bldP spid="590" grpId="11" animBg="1" advAuto="0"/>
      <p:bldP spid="591" grpId="16" animBg="1" advAuto="0"/>
      <p:bldP spid="592" grpId="17" animBg="1" advAuto="0"/>
      <p:bldP spid="593" grpId="12" animBg="1" advAuto="0"/>
      <p:bldP spid="594" grpId="3" animBg="1" advAuto="0"/>
      <p:bldP spid="595" grpId="7" animBg="1" advAuto="0"/>
      <p:bldP spid="596" grpId="2" animBg="1" advAuto="0"/>
      <p:bldP spid="610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546">
              <a:srgbClr val="24292D"/>
            </a:gs>
            <a:gs pos="100000">
              <a:srgbClr val="49565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Repeatable Process"/>
          <p:cNvSpPr/>
          <p:nvPr/>
        </p:nvSpPr>
        <p:spPr>
          <a:xfrm>
            <a:off x="2856357" y="400802"/>
            <a:ext cx="7292087" cy="1119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Repeatable Process</a:t>
            </a:r>
          </a:p>
        </p:txBody>
      </p:sp>
      <p:sp>
        <p:nvSpPr>
          <p:cNvPr id="617" name="Square"/>
          <p:cNvSpPr/>
          <p:nvPr/>
        </p:nvSpPr>
        <p:spPr>
          <a:xfrm>
            <a:off x="857250" y="5753010"/>
            <a:ext cx="1270000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618" name="Square"/>
          <p:cNvSpPr/>
          <p:nvPr/>
        </p:nvSpPr>
        <p:spPr>
          <a:xfrm>
            <a:off x="2165350" y="5753010"/>
            <a:ext cx="1270000" cy="12700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619" name="Square"/>
          <p:cNvSpPr/>
          <p:nvPr/>
        </p:nvSpPr>
        <p:spPr>
          <a:xfrm>
            <a:off x="857250" y="4444910"/>
            <a:ext cx="1270000" cy="127000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620" name="Square"/>
          <p:cNvSpPr/>
          <p:nvPr/>
        </p:nvSpPr>
        <p:spPr>
          <a:xfrm rot="16200000">
            <a:off x="2165350" y="4444910"/>
            <a:ext cx="1270000" cy="127000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621" name="Circle"/>
          <p:cNvSpPr/>
          <p:nvPr/>
        </p:nvSpPr>
        <p:spPr>
          <a:xfrm>
            <a:off x="1261715" y="4188976"/>
            <a:ext cx="461070" cy="461070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622" name="Circle"/>
          <p:cNvSpPr/>
          <p:nvPr/>
        </p:nvSpPr>
        <p:spPr>
          <a:xfrm>
            <a:off x="1912219" y="4849376"/>
            <a:ext cx="461071" cy="461070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623" name="Circle"/>
          <p:cNvSpPr/>
          <p:nvPr/>
        </p:nvSpPr>
        <p:spPr>
          <a:xfrm>
            <a:off x="2569815" y="6743610"/>
            <a:ext cx="461070" cy="461071"/>
          </a:xfrm>
          <a:prstGeom prst="ellipse">
            <a:avLst/>
          </a:prstGeom>
          <a:solidFill>
            <a:srgbClr val="323B3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624" name="Circle"/>
          <p:cNvSpPr/>
          <p:nvPr/>
        </p:nvSpPr>
        <p:spPr>
          <a:xfrm>
            <a:off x="1261715" y="6743610"/>
            <a:ext cx="461070" cy="461071"/>
          </a:xfrm>
          <a:prstGeom prst="ellipse">
            <a:avLst/>
          </a:prstGeom>
          <a:solidFill>
            <a:srgbClr val="3942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625" name="Circle"/>
          <p:cNvSpPr/>
          <p:nvPr/>
        </p:nvSpPr>
        <p:spPr>
          <a:xfrm>
            <a:off x="659468" y="6157476"/>
            <a:ext cx="461070" cy="461070"/>
          </a:xfrm>
          <a:prstGeom prst="ellipse">
            <a:avLst/>
          </a:prstGeom>
          <a:solidFill>
            <a:srgbClr val="3C46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626" name="Circle"/>
          <p:cNvSpPr/>
          <p:nvPr/>
        </p:nvSpPr>
        <p:spPr>
          <a:xfrm>
            <a:off x="659468" y="4849376"/>
            <a:ext cx="461070" cy="461070"/>
          </a:xfrm>
          <a:prstGeom prst="ellipse">
            <a:avLst/>
          </a:prstGeom>
          <a:solidFill>
            <a:srgbClr val="3B45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627" name="Circle"/>
          <p:cNvSpPr/>
          <p:nvPr/>
        </p:nvSpPr>
        <p:spPr>
          <a:xfrm>
            <a:off x="1261715" y="5472643"/>
            <a:ext cx="461070" cy="46107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628" name="Circle"/>
          <p:cNvSpPr/>
          <p:nvPr/>
        </p:nvSpPr>
        <p:spPr>
          <a:xfrm>
            <a:off x="1924919" y="6157476"/>
            <a:ext cx="461071" cy="46107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629" name="Circle"/>
          <p:cNvSpPr/>
          <p:nvPr/>
        </p:nvSpPr>
        <p:spPr>
          <a:xfrm>
            <a:off x="3242915" y="6157476"/>
            <a:ext cx="461070" cy="461070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630" name="Circle"/>
          <p:cNvSpPr/>
          <p:nvPr/>
        </p:nvSpPr>
        <p:spPr>
          <a:xfrm>
            <a:off x="2560452" y="5485343"/>
            <a:ext cx="461070" cy="461071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631" name="Circle"/>
          <p:cNvSpPr/>
          <p:nvPr/>
        </p:nvSpPr>
        <p:spPr>
          <a:xfrm>
            <a:off x="3242915" y="4963676"/>
            <a:ext cx="461070" cy="461070"/>
          </a:xfrm>
          <a:prstGeom prst="ellipse">
            <a:avLst/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632" name="Circle"/>
          <p:cNvSpPr/>
          <p:nvPr/>
        </p:nvSpPr>
        <p:spPr>
          <a:xfrm>
            <a:off x="2569815" y="4201676"/>
            <a:ext cx="461070" cy="461070"/>
          </a:xfrm>
          <a:prstGeom prst="ellipse">
            <a:avLst/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633" name="Spring Boot Apps…"/>
          <p:cNvSpPr/>
          <p:nvPr/>
        </p:nvSpPr>
        <p:spPr>
          <a:xfrm>
            <a:off x="5130058" y="2273827"/>
            <a:ext cx="7775349" cy="6858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825500">
              <a:defRPr sz="3500" i="1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Spring Boot Apps</a:t>
            </a:r>
          </a:p>
          <a:p>
            <a:pPr algn="l" defTabSz="825500">
              <a:defRPr sz="3500" i="1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endParaRPr/>
          </a:p>
          <a:p>
            <a:pPr algn="l" defTabSz="825500">
              <a:defRPr sz="3500" i="1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Consistent Dev, Testing, and CI Tooling</a:t>
            </a:r>
          </a:p>
          <a:p>
            <a:pPr algn="l" defTabSz="825500">
              <a:defRPr sz="3500" i="1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endParaRPr/>
          </a:p>
          <a:p>
            <a:pPr algn="l" defTabSz="825500">
              <a:defRPr sz="3500" i="1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Extensible Abstractions</a:t>
            </a:r>
          </a:p>
          <a:p>
            <a:pPr algn="l" defTabSz="825500">
              <a:defRPr sz="3500" i="1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endParaRPr/>
          </a:p>
          <a:p>
            <a:pPr algn="l" defTabSz="825500">
              <a:defRPr sz="3500" i="1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Declarative DSL and Pipelines</a:t>
            </a:r>
          </a:p>
          <a:p>
            <a:pPr algn="l" defTabSz="825500">
              <a:defRPr sz="3500" i="1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endParaRPr/>
          </a:p>
          <a:p>
            <a:pPr algn="l" defTabSz="825500">
              <a:defRPr sz="3500" i="1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Drag &amp; Drop GUI and Pipelines</a:t>
            </a:r>
          </a:p>
          <a:p>
            <a:pPr algn="l" defTabSz="825500">
              <a:defRPr sz="3500" i="1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endParaRPr/>
          </a:p>
          <a:p>
            <a:pPr algn="l" defTabSz="825500">
              <a:defRPr sz="3500" i="1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REST-APIs and Rapid Dashboarding</a:t>
            </a:r>
          </a:p>
          <a:p>
            <a:pPr algn="l" defTabSz="825500">
              <a:defRPr sz="3500" i="1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endParaRPr/>
          </a:p>
          <a:p>
            <a:pPr algn="l" defTabSz="825500">
              <a:defRPr sz="3500" i="1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Unified Stream and Batch Processing </a:t>
            </a:r>
          </a:p>
        </p:txBody>
      </p:sp>
      <p:sp>
        <p:nvSpPr>
          <p:cNvPr id="63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546">
              <a:srgbClr val="24292D"/>
            </a:gs>
            <a:gs pos="100000">
              <a:srgbClr val="49565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Consistency"/>
          <p:cNvSpPr/>
          <p:nvPr/>
        </p:nvSpPr>
        <p:spPr>
          <a:xfrm>
            <a:off x="4575301" y="468938"/>
            <a:ext cx="3854197" cy="982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6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Consistency</a:t>
            </a:r>
          </a:p>
        </p:txBody>
      </p:sp>
      <p:pic>
        <p:nvPicPr>
          <p:cNvPr id="639" name="1469588781_users.png" descr="1469588781_user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86100" y="3819078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Circle" descr="Circle"/>
          <p:cNvPicPr>
            <a:picLocks/>
          </p:cNvPicPr>
          <p:nvPr/>
        </p:nvPicPr>
        <p:blipFill>
          <a:blip r:embed="rId4">
            <a:alphaModFix amt="39939"/>
            <a:extLst/>
          </a:blip>
          <a:stretch>
            <a:fillRect/>
          </a:stretch>
        </p:blipFill>
        <p:spPr>
          <a:xfrm rot="34036">
            <a:off x="2452769" y="3184229"/>
            <a:ext cx="2892262" cy="2895299"/>
          </a:xfrm>
          <a:prstGeom prst="rect">
            <a:avLst/>
          </a:prstGeom>
        </p:spPr>
      </p:pic>
      <p:pic>
        <p:nvPicPr>
          <p:cNvPr id="642" name="1469588781_users.png" descr="1469588781_user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89600" y="3819078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3" name="Circle" descr="Circle"/>
          <p:cNvPicPr>
            <a:picLocks/>
          </p:cNvPicPr>
          <p:nvPr/>
        </p:nvPicPr>
        <p:blipFill>
          <a:blip r:embed="rId4">
            <a:alphaModFix amt="39939"/>
            <a:extLst/>
          </a:blip>
          <a:stretch>
            <a:fillRect/>
          </a:stretch>
        </p:blipFill>
        <p:spPr>
          <a:xfrm rot="34036">
            <a:off x="5056270" y="3184229"/>
            <a:ext cx="2892262" cy="2895299"/>
          </a:xfrm>
          <a:prstGeom prst="rect">
            <a:avLst/>
          </a:prstGeom>
        </p:spPr>
      </p:pic>
      <p:pic>
        <p:nvPicPr>
          <p:cNvPr id="645" name="1469588781_users.png" descr="1469588781_user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93100" y="3819078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Circle" descr="Circle"/>
          <p:cNvPicPr>
            <a:picLocks/>
          </p:cNvPicPr>
          <p:nvPr/>
        </p:nvPicPr>
        <p:blipFill>
          <a:blip r:embed="rId4">
            <a:alphaModFix amt="39939"/>
            <a:extLst/>
          </a:blip>
          <a:stretch>
            <a:fillRect/>
          </a:stretch>
        </p:blipFill>
        <p:spPr>
          <a:xfrm rot="34036">
            <a:off x="7659770" y="3184229"/>
            <a:ext cx="2892262" cy="2895299"/>
          </a:xfrm>
          <a:prstGeom prst="rect">
            <a:avLst/>
          </a:prstGeom>
        </p:spPr>
      </p:pic>
      <p:pic>
        <p:nvPicPr>
          <p:cNvPr id="648" name="1469588781_users.png" descr="1469588781_users.png"/>
          <p:cNvPicPr>
            <a:picLocks noChangeAspect="1"/>
          </p:cNvPicPr>
          <p:nvPr/>
        </p:nvPicPr>
        <p:blipFill>
          <a:blip r:embed="rId3">
            <a:alphaModFix amt="39844"/>
            <a:extLst/>
          </a:blip>
          <a:stretch>
            <a:fillRect/>
          </a:stretch>
        </p:blipFill>
        <p:spPr>
          <a:xfrm>
            <a:off x="10883899" y="3819078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9" name="Circle" descr="Circle"/>
          <p:cNvPicPr>
            <a:picLocks/>
          </p:cNvPicPr>
          <p:nvPr/>
        </p:nvPicPr>
        <p:blipFill>
          <a:blip r:embed="rId4">
            <a:alphaModFix amt="39939"/>
            <a:extLst/>
          </a:blip>
          <a:stretch>
            <a:fillRect/>
          </a:stretch>
        </p:blipFill>
        <p:spPr>
          <a:xfrm rot="34036">
            <a:off x="10250568" y="3184229"/>
            <a:ext cx="2892263" cy="2895299"/>
          </a:xfrm>
          <a:prstGeom prst="rect">
            <a:avLst/>
          </a:prstGeom>
        </p:spPr>
      </p:pic>
      <p:pic>
        <p:nvPicPr>
          <p:cNvPr id="651" name="1469588781_users.png" descr="1469588781_users.png"/>
          <p:cNvPicPr>
            <a:picLocks noChangeAspect="1"/>
          </p:cNvPicPr>
          <p:nvPr/>
        </p:nvPicPr>
        <p:blipFill>
          <a:blip r:embed="rId3">
            <a:alphaModFix amt="39939"/>
            <a:extLst/>
          </a:blip>
          <a:stretch>
            <a:fillRect/>
          </a:stretch>
        </p:blipFill>
        <p:spPr>
          <a:xfrm>
            <a:off x="469900" y="3819078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2" name="Circle" descr="Circle"/>
          <p:cNvPicPr>
            <a:picLocks/>
          </p:cNvPicPr>
          <p:nvPr/>
        </p:nvPicPr>
        <p:blipFill>
          <a:blip r:embed="rId4">
            <a:alphaModFix amt="39939"/>
            <a:extLst/>
          </a:blip>
          <a:stretch>
            <a:fillRect/>
          </a:stretch>
        </p:blipFill>
        <p:spPr>
          <a:xfrm rot="34036">
            <a:off x="-163431" y="3184229"/>
            <a:ext cx="2892263" cy="2895299"/>
          </a:xfrm>
          <a:prstGeom prst="rect">
            <a:avLst/>
          </a:prstGeom>
        </p:spPr>
      </p:pic>
      <p:sp>
        <p:nvSpPr>
          <p:cNvPr id="654" name="App Dev  |"/>
          <p:cNvSpPr/>
          <p:nvPr/>
        </p:nvSpPr>
        <p:spPr>
          <a:xfrm>
            <a:off x="2788470" y="6387920"/>
            <a:ext cx="2061973" cy="635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App Dev  |</a:t>
            </a:r>
          </a:p>
        </p:txBody>
      </p:sp>
      <p:sp>
        <p:nvSpPr>
          <p:cNvPr id="655" name="Data Engineering"/>
          <p:cNvSpPr/>
          <p:nvPr/>
        </p:nvSpPr>
        <p:spPr>
          <a:xfrm>
            <a:off x="4908373" y="6387920"/>
            <a:ext cx="3188056" cy="635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Data Engineering</a:t>
            </a:r>
          </a:p>
        </p:txBody>
      </p:sp>
      <p:sp>
        <p:nvSpPr>
          <p:cNvPr id="656" name="| Data Science"/>
          <p:cNvSpPr/>
          <p:nvPr/>
        </p:nvSpPr>
        <p:spPr>
          <a:xfrm>
            <a:off x="8176768" y="6387920"/>
            <a:ext cx="2798065" cy="635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| Data Science</a:t>
            </a:r>
          </a:p>
        </p:txBody>
      </p:sp>
      <p:sp>
        <p:nvSpPr>
          <p:cNvPr id="6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Appendix"/>
          <p:cNvSpPr/>
          <p:nvPr/>
        </p:nvSpPr>
        <p:spPr>
          <a:xfrm>
            <a:off x="4955539" y="6659501"/>
            <a:ext cx="3093721" cy="100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i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Appendix</a:t>
            </a:r>
          </a:p>
        </p:txBody>
      </p:sp>
      <p:sp>
        <p:nvSpPr>
          <p:cNvPr id="66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546">
              <a:srgbClr val="24292D"/>
            </a:gs>
            <a:gs pos="100000">
              <a:srgbClr val="49565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Microservices"/>
          <p:cNvSpPr/>
          <p:nvPr/>
        </p:nvSpPr>
        <p:spPr>
          <a:xfrm>
            <a:off x="4032503" y="400802"/>
            <a:ext cx="4939793" cy="1119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Microservices</a:t>
            </a:r>
          </a:p>
        </p:txBody>
      </p:sp>
      <p:pic>
        <p:nvPicPr>
          <p:cNvPr id="66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2268" y="7107346"/>
            <a:ext cx="2986813" cy="2986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66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45719" y="7103337"/>
            <a:ext cx="2986813" cy="2995372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a single application as a suite of small services, each running in its own process and communicating with lightweight mechanisms, often an HTTP resource API"/>
          <p:cNvSpPr/>
          <p:nvPr/>
        </p:nvSpPr>
        <p:spPr>
          <a:xfrm>
            <a:off x="126346" y="1678254"/>
            <a:ext cx="12752109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rPr dirty="0"/>
              <a:t>a single application as a suite of small services, </a:t>
            </a:r>
            <a:endParaRPr lang="en-US" dirty="0" smtClean="0"/>
          </a:p>
          <a:p>
            <a:r>
              <a:rPr dirty="0" smtClean="0"/>
              <a:t>each </a:t>
            </a:r>
            <a:r>
              <a:rPr dirty="0"/>
              <a:t>running in its own process </a:t>
            </a:r>
            <a:endParaRPr lang="en-US" dirty="0" smtClean="0"/>
          </a:p>
          <a:p>
            <a:r>
              <a:rPr dirty="0" smtClean="0"/>
              <a:t>and </a:t>
            </a:r>
            <a:r>
              <a:rPr dirty="0"/>
              <a:t>communicating with lightweight mechanisms, </a:t>
            </a:r>
            <a:endParaRPr lang="en-US" dirty="0" smtClean="0"/>
          </a:p>
          <a:p>
            <a:r>
              <a:rPr dirty="0" smtClean="0"/>
              <a:t>often </a:t>
            </a:r>
            <a:r>
              <a:rPr dirty="0"/>
              <a:t>an HTTP resource API</a:t>
            </a:r>
          </a:p>
        </p:txBody>
      </p:sp>
      <p:sp>
        <p:nvSpPr>
          <p:cNvPr id="668" name="James Lewis and Martin Fowler…"/>
          <p:cNvSpPr/>
          <p:nvPr/>
        </p:nvSpPr>
        <p:spPr>
          <a:xfrm>
            <a:off x="3511626" y="5365570"/>
            <a:ext cx="5981548" cy="1181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James Lewis and Martin Fowler</a:t>
            </a:r>
          </a:p>
          <a:p>
            <a:pPr>
              <a:defRPr i="1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ThoughtWorks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546">
              <a:srgbClr val="24292D"/>
            </a:gs>
            <a:gs pos="100000">
              <a:srgbClr val="49565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ounded Rectangle"/>
          <p:cNvSpPr/>
          <p:nvPr/>
        </p:nvSpPr>
        <p:spPr>
          <a:xfrm>
            <a:off x="132494" y="5686002"/>
            <a:ext cx="12739812" cy="231092"/>
          </a:xfrm>
          <a:prstGeom prst="roundRect">
            <a:avLst>
              <a:gd name="adj" fmla="val 50000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56" name="Rounded Rectangle"/>
          <p:cNvSpPr/>
          <p:nvPr/>
        </p:nvSpPr>
        <p:spPr>
          <a:xfrm>
            <a:off x="132494" y="7328485"/>
            <a:ext cx="12739812" cy="231091"/>
          </a:xfrm>
          <a:prstGeom prst="roundRect">
            <a:avLst>
              <a:gd name="adj" fmla="val 50000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57" name="Triangle"/>
          <p:cNvSpPr/>
          <p:nvPr/>
        </p:nvSpPr>
        <p:spPr>
          <a:xfrm>
            <a:off x="613240" y="5277168"/>
            <a:ext cx="528249" cy="473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58" name="Triangle"/>
          <p:cNvSpPr/>
          <p:nvPr/>
        </p:nvSpPr>
        <p:spPr>
          <a:xfrm>
            <a:off x="2477783" y="5277168"/>
            <a:ext cx="528249" cy="473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59" name="Triangle"/>
          <p:cNvSpPr/>
          <p:nvPr/>
        </p:nvSpPr>
        <p:spPr>
          <a:xfrm>
            <a:off x="4373733" y="5277168"/>
            <a:ext cx="528249" cy="473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60" name="Triangle"/>
          <p:cNvSpPr/>
          <p:nvPr/>
        </p:nvSpPr>
        <p:spPr>
          <a:xfrm>
            <a:off x="6269683" y="5277168"/>
            <a:ext cx="528249" cy="473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61" name="Triangle"/>
          <p:cNvSpPr/>
          <p:nvPr/>
        </p:nvSpPr>
        <p:spPr>
          <a:xfrm>
            <a:off x="8118522" y="5277168"/>
            <a:ext cx="528249" cy="473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62" name="Triangle"/>
          <p:cNvSpPr/>
          <p:nvPr/>
        </p:nvSpPr>
        <p:spPr>
          <a:xfrm>
            <a:off x="9998768" y="5277168"/>
            <a:ext cx="528249" cy="473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63" name="Triangle"/>
          <p:cNvSpPr/>
          <p:nvPr/>
        </p:nvSpPr>
        <p:spPr>
          <a:xfrm>
            <a:off x="11863311" y="5277168"/>
            <a:ext cx="528249" cy="473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64" name="Triangle"/>
          <p:cNvSpPr/>
          <p:nvPr/>
        </p:nvSpPr>
        <p:spPr>
          <a:xfrm rot="10800000">
            <a:off x="3495145" y="7431436"/>
            <a:ext cx="528249" cy="473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65" name="Triangle"/>
          <p:cNvSpPr/>
          <p:nvPr/>
        </p:nvSpPr>
        <p:spPr>
          <a:xfrm rot="10800000">
            <a:off x="5317514" y="7431436"/>
            <a:ext cx="528248" cy="473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66" name="Triangle"/>
          <p:cNvSpPr/>
          <p:nvPr/>
        </p:nvSpPr>
        <p:spPr>
          <a:xfrm rot="10800000">
            <a:off x="7139882" y="7431436"/>
            <a:ext cx="528249" cy="473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67" name="Triangle"/>
          <p:cNvSpPr/>
          <p:nvPr/>
        </p:nvSpPr>
        <p:spPr>
          <a:xfrm rot="10800000">
            <a:off x="8962250" y="7431436"/>
            <a:ext cx="528249" cy="473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68" name="Intro"/>
          <p:cNvSpPr/>
          <p:nvPr/>
        </p:nvSpPr>
        <p:spPr>
          <a:xfrm>
            <a:off x="442453" y="4380314"/>
            <a:ext cx="86982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Intro</a:t>
            </a:r>
          </a:p>
        </p:txBody>
      </p:sp>
      <p:sp>
        <p:nvSpPr>
          <p:cNvPr id="169" name="Streams"/>
          <p:cNvSpPr/>
          <p:nvPr/>
        </p:nvSpPr>
        <p:spPr>
          <a:xfrm>
            <a:off x="1989622" y="4380314"/>
            <a:ext cx="15045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Streams</a:t>
            </a:r>
          </a:p>
        </p:txBody>
      </p:sp>
      <p:sp>
        <p:nvSpPr>
          <p:cNvPr id="170" name="Tasks"/>
          <p:cNvSpPr/>
          <p:nvPr/>
        </p:nvSpPr>
        <p:spPr>
          <a:xfrm>
            <a:off x="4104267" y="4380314"/>
            <a:ext cx="106718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Tasks</a:t>
            </a:r>
          </a:p>
        </p:txBody>
      </p:sp>
      <p:sp>
        <p:nvSpPr>
          <p:cNvPr id="171" name="Spring Cloud Data Flow"/>
          <p:cNvSpPr/>
          <p:nvPr/>
        </p:nvSpPr>
        <p:spPr>
          <a:xfrm>
            <a:off x="4019118" y="1878101"/>
            <a:ext cx="49665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Spring Cloud Data Flow</a:t>
            </a:r>
          </a:p>
        </p:txBody>
      </p:sp>
      <p:sp>
        <p:nvSpPr>
          <p:cNvPr id="172" name="Streams…"/>
          <p:cNvSpPr/>
          <p:nvPr/>
        </p:nvSpPr>
        <p:spPr>
          <a:xfrm>
            <a:off x="7535575" y="3424090"/>
            <a:ext cx="1716406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Streams </a:t>
            </a:r>
          </a:p>
          <a:p>
            <a:pPr>
              <a:defRPr sz="3000"/>
            </a:pPr>
            <a:r>
              <a:t>in </a:t>
            </a:r>
          </a:p>
          <a:p>
            <a:pPr>
              <a:defRPr sz="3000"/>
            </a:pPr>
            <a:r>
              <a:t>SCDF</a:t>
            </a:r>
          </a:p>
        </p:txBody>
      </p:sp>
      <p:sp>
        <p:nvSpPr>
          <p:cNvPr id="173" name="Tasks…"/>
          <p:cNvSpPr/>
          <p:nvPr/>
        </p:nvSpPr>
        <p:spPr>
          <a:xfrm>
            <a:off x="9623384" y="3424090"/>
            <a:ext cx="1279018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Tasks </a:t>
            </a:r>
          </a:p>
          <a:p>
            <a:pPr>
              <a:defRPr sz="3000"/>
            </a:pPr>
            <a:r>
              <a:t>in </a:t>
            </a:r>
          </a:p>
          <a:p>
            <a:pPr>
              <a:defRPr sz="3000"/>
            </a:pPr>
            <a:r>
              <a:t>SCDF</a:t>
            </a:r>
          </a:p>
        </p:txBody>
      </p:sp>
      <p:sp>
        <p:nvSpPr>
          <p:cNvPr id="174" name="Platforms"/>
          <p:cNvSpPr/>
          <p:nvPr/>
        </p:nvSpPr>
        <p:spPr>
          <a:xfrm>
            <a:off x="11171443" y="4380314"/>
            <a:ext cx="170878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Platforms</a:t>
            </a:r>
          </a:p>
        </p:txBody>
      </p:sp>
      <p:sp>
        <p:nvSpPr>
          <p:cNvPr id="175" name="Line"/>
          <p:cNvSpPr/>
          <p:nvPr/>
        </p:nvSpPr>
        <p:spPr>
          <a:xfrm flipV="1">
            <a:off x="877364" y="4970071"/>
            <a:ext cx="1" cy="500826"/>
          </a:xfrm>
          <a:prstGeom prst="line">
            <a:avLst/>
          </a:prstGeom>
          <a:ln w="25400">
            <a:solidFill>
              <a:srgbClr val="19676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76" name="Line"/>
          <p:cNvSpPr/>
          <p:nvPr/>
        </p:nvSpPr>
        <p:spPr>
          <a:xfrm flipV="1">
            <a:off x="2744910" y="4970071"/>
            <a:ext cx="1" cy="500826"/>
          </a:xfrm>
          <a:prstGeom prst="line">
            <a:avLst/>
          </a:prstGeom>
          <a:ln w="25400">
            <a:solidFill>
              <a:srgbClr val="19676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77" name="Line"/>
          <p:cNvSpPr/>
          <p:nvPr/>
        </p:nvSpPr>
        <p:spPr>
          <a:xfrm flipV="1">
            <a:off x="4637857" y="4970071"/>
            <a:ext cx="1" cy="500826"/>
          </a:xfrm>
          <a:prstGeom prst="line">
            <a:avLst/>
          </a:prstGeom>
          <a:ln w="25400">
            <a:solidFill>
              <a:srgbClr val="19676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78" name="Line"/>
          <p:cNvSpPr/>
          <p:nvPr/>
        </p:nvSpPr>
        <p:spPr>
          <a:xfrm flipV="1">
            <a:off x="6533807" y="2698868"/>
            <a:ext cx="1" cy="2814067"/>
          </a:xfrm>
          <a:prstGeom prst="line">
            <a:avLst/>
          </a:prstGeom>
          <a:ln w="25400">
            <a:solidFill>
              <a:srgbClr val="19676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79" name="Line"/>
          <p:cNvSpPr/>
          <p:nvPr/>
        </p:nvSpPr>
        <p:spPr>
          <a:xfrm flipV="1">
            <a:off x="8382646" y="4970071"/>
            <a:ext cx="1" cy="500826"/>
          </a:xfrm>
          <a:prstGeom prst="line">
            <a:avLst/>
          </a:prstGeom>
          <a:ln w="25400">
            <a:solidFill>
              <a:srgbClr val="19676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80" name="Line"/>
          <p:cNvSpPr/>
          <p:nvPr/>
        </p:nvSpPr>
        <p:spPr>
          <a:xfrm flipV="1">
            <a:off x="10267741" y="4970071"/>
            <a:ext cx="1" cy="500826"/>
          </a:xfrm>
          <a:prstGeom prst="line">
            <a:avLst/>
          </a:prstGeom>
          <a:ln w="25400">
            <a:solidFill>
              <a:srgbClr val="19676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81" name="Line"/>
          <p:cNvSpPr/>
          <p:nvPr/>
        </p:nvSpPr>
        <p:spPr>
          <a:xfrm flipV="1">
            <a:off x="12124299" y="4970071"/>
            <a:ext cx="1" cy="500826"/>
          </a:xfrm>
          <a:prstGeom prst="line">
            <a:avLst/>
          </a:prstGeom>
          <a:ln w="25400">
            <a:solidFill>
              <a:srgbClr val="19676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82" name="Streams…"/>
          <p:cNvSpPr/>
          <p:nvPr/>
        </p:nvSpPr>
        <p:spPr>
          <a:xfrm>
            <a:off x="3002593" y="8277184"/>
            <a:ext cx="151335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rPr dirty="0"/>
              <a:t>Streams </a:t>
            </a:r>
          </a:p>
          <a:p>
            <a:pPr>
              <a:defRPr sz="3000"/>
            </a:pPr>
            <a:r>
              <a:rPr lang="en-US" dirty="0" smtClean="0"/>
              <a:t>Demo</a:t>
            </a:r>
            <a:endParaRPr dirty="0"/>
          </a:p>
        </p:txBody>
      </p:sp>
      <p:sp>
        <p:nvSpPr>
          <p:cNvPr id="183" name="Line"/>
          <p:cNvSpPr/>
          <p:nvPr/>
        </p:nvSpPr>
        <p:spPr>
          <a:xfrm flipV="1">
            <a:off x="3759269" y="7763961"/>
            <a:ext cx="1" cy="500826"/>
          </a:xfrm>
          <a:prstGeom prst="line">
            <a:avLst/>
          </a:prstGeom>
          <a:ln w="25400">
            <a:solidFill>
              <a:srgbClr val="19676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84" name="Line"/>
          <p:cNvSpPr/>
          <p:nvPr/>
        </p:nvSpPr>
        <p:spPr>
          <a:xfrm flipV="1">
            <a:off x="5581638" y="7763961"/>
            <a:ext cx="1" cy="500826"/>
          </a:xfrm>
          <a:prstGeom prst="line">
            <a:avLst/>
          </a:prstGeom>
          <a:ln w="25400">
            <a:solidFill>
              <a:srgbClr val="19676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85" name="Line"/>
          <p:cNvSpPr/>
          <p:nvPr/>
        </p:nvSpPr>
        <p:spPr>
          <a:xfrm flipV="1">
            <a:off x="7404006" y="7763961"/>
            <a:ext cx="1" cy="500826"/>
          </a:xfrm>
          <a:prstGeom prst="line">
            <a:avLst/>
          </a:prstGeom>
          <a:ln w="25400">
            <a:solidFill>
              <a:srgbClr val="19676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86" name="Line"/>
          <p:cNvSpPr/>
          <p:nvPr/>
        </p:nvSpPr>
        <p:spPr>
          <a:xfrm flipV="1">
            <a:off x="9226374" y="7763961"/>
            <a:ext cx="1" cy="500826"/>
          </a:xfrm>
          <a:prstGeom prst="line">
            <a:avLst/>
          </a:prstGeom>
          <a:ln w="25400">
            <a:solidFill>
              <a:srgbClr val="19676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87" name="Task…"/>
          <p:cNvSpPr/>
          <p:nvPr/>
        </p:nvSpPr>
        <p:spPr>
          <a:xfrm>
            <a:off x="5017322" y="8277184"/>
            <a:ext cx="112863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rPr dirty="0"/>
              <a:t>Task </a:t>
            </a:r>
          </a:p>
          <a:p>
            <a:pPr>
              <a:defRPr sz="3000"/>
            </a:pPr>
            <a:r>
              <a:rPr lang="en-US" dirty="0" smtClean="0"/>
              <a:t>Demo</a:t>
            </a:r>
            <a:endParaRPr dirty="0"/>
          </a:p>
        </p:txBody>
      </p:sp>
      <p:sp>
        <p:nvSpPr>
          <p:cNvPr id="188" name="SCDF…"/>
          <p:cNvSpPr/>
          <p:nvPr/>
        </p:nvSpPr>
        <p:spPr>
          <a:xfrm>
            <a:off x="6679261" y="8277184"/>
            <a:ext cx="144949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rPr dirty="0"/>
              <a:t>SCDF</a:t>
            </a:r>
          </a:p>
          <a:p>
            <a:pPr>
              <a:defRPr sz="3000"/>
            </a:pPr>
            <a:r>
              <a:rPr lang="en-US" dirty="0" smtClean="0"/>
              <a:t>Demo 1</a:t>
            </a:r>
            <a:endParaRPr dirty="0"/>
          </a:p>
        </p:txBody>
      </p:sp>
      <p:sp>
        <p:nvSpPr>
          <p:cNvPr id="189" name="SCDF…"/>
          <p:cNvSpPr/>
          <p:nvPr/>
        </p:nvSpPr>
        <p:spPr>
          <a:xfrm>
            <a:off x="8555106" y="8277184"/>
            <a:ext cx="134253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rPr dirty="0"/>
              <a:t>SCDF</a:t>
            </a:r>
          </a:p>
          <a:p>
            <a:pPr>
              <a:defRPr sz="3000"/>
            </a:pPr>
            <a:r>
              <a:rPr lang="en-US" dirty="0" smtClean="0"/>
              <a:t>Demo2</a:t>
            </a:r>
            <a:endParaRPr dirty="0"/>
          </a:p>
        </p:txBody>
      </p:sp>
      <p:sp>
        <p:nvSpPr>
          <p:cNvPr id="190" name="9:00"/>
          <p:cNvSpPr/>
          <p:nvPr/>
        </p:nvSpPr>
        <p:spPr>
          <a:xfrm>
            <a:off x="634858" y="5966178"/>
            <a:ext cx="485014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9:00</a:t>
            </a:r>
          </a:p>
        </p:txBody>
      </p:sp>
      <p:sp>
        <p:nvSpPr>
          <p:cNvPr id="191" name="10:00-10:45"/>
          <p:cNvSpPr/>
          <p:nvPr/>
        </p:nvSpPr>
        <p:spPr>
          <a:xfrm>
            <a:off x="2174598" y="5964771"/>
            <a:ext cx="1134619" cy="32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5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10:00-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10:45</a:t>
            </a:r>
          </a:p>
        </p:txBody>
      </p:sp>
      <p:sp>
        <p:nvSpPr>
          <p:cNvPr id="192" name="11:30-12:15"/>
          <p:cNvSpPr/>
          <p:nvPr/>
        </p:nvSpPr>
        <p:spPr>
          <a:xfrm>
            <a:off x="4127405" y="5966040"/>
            <a:ext cx="1134619" cy="32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5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11:30-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12:15</a:t>
            </a:r>
          </a:p>
        </p:txBody>
      </p:sp>
      <p:sp>
        <p:nvSpPr>
          <p:cNvPr id="193" name="11:00-11:30"/>
          <p:cNvSpPr/>
          <p:nvPr/>
        </p:nvSpPr>
        <p:spPr>
          <a:xfrm>
            <a:off x="3179260" y="6957590"/>
            <a:ext cx="1134619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11:00-11:30</a:t>
            </a:r>
          </a:p>
        </p:txBody>
      </p:sp>
      <p:pic>
        <p:nvPicPr>
          <p:cNvPr id="194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87210" y="6389954"/>
            <a:ext cx="717359" cy="453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10075" y="6389954"/>
            <a:ext cx="717360" cy="453534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1:15-1:45"/>
          <p:cNvSpPr/>
          <p:nvPr/>
        </p:nvSpPr>
        <p:spPr>
          <a:xfrm>
            <a:off x="5120246" y="6963386"/>
            <a:ext cx="922783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1:15-1:45</a:t>
            </a:r>
          </a:p>
        </p:txBody>
      </p:sp>
      <p:sp>
        <p:nvSpPr>
          <p:cNvPr id="197" name="1:45-2:30"/>
          <p:cNvSpPr/>
          <p:nvPr/>
        </p:nvSpPr>
        <p:spPr>
          <a:xfrm>
            <a:off x="6072416" y="5966421"/>
            <a:ext cx="922783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1:45-2:30</a:t>
            </a:r>
          </a:p>
        </p:txBody>
      </p:sp>
      <p:sp>
        <p:nvSpPr>
          <p:cNvPr id="198" name="2:30-2:45"/>
          <p:cNvSpPr/>
          <p:nvPr/>
        </p:nvSpPr>
        <p:spPr>
          <a:xfrm>
            <a:off x="6942615" y="6963005"/>
            <a:ext cx="922783" cy="32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5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2:30-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2:45</a:t>
            </a:r>
          </a:p>
        </p:txBody>
      </p:sp>
      <p:sp>
        <p:nvSpPr>
          <p:cNvPr id="199" name="3:00-3:45"/>
          <p:cNvSpPr/>
          <p:nvPr/>
        </p:nvSpPr>
        <p:spPr>
          <a:xfrm>
            <a:off x="7921255" y="5965112"/>
            <a:ext cx="922783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3:00-3:45</a:t>
            </a:r>
          </a:p>
        </p:txBody>
      </p:sp>
      <p:sp>
        <p:nvSpPr>
          <p:cNvPr id="200" name="3:45-4:15"/>
          <p:cNvSpPr/>
          <p:nvPr/>
        </p:nvSpPr>
        <p:spPr>
          <a:xfrm>
            <a:off x="8764983" y="6963386"/>
            <a:ext cx="922783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3:45-4:15</a:t>
            </a:r>
          </a:p>
        </p:txBody>
      </p:sp>
      <p:sp>
        <p:nvSpPr>
          <p:cNvPr id="201" name="4:15-4:45"/>
          <p:cNvSpPr/>
          <p:nvPr/>
        </p:nvSpPr>
        <p:spPr>
          <a:xfrm>
            <a:off x="9801501" y="5970459"/>
            <a:ext cx="922783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4:15-4:45</a:t>
            </a:r>
          </a:p>
        </p:txBody>
      </p:sp>
      <p:sp>
        <p:nvSpPr>
          <p:cNvPr id="202" name="4:45-5:00"/>
          <p:cNvSpPr/>
          <p:nvPr/>
        </p:nvSpPr>
        <p:spPr>
          <a:xfrm>
            <a:off x="11666044" y="5970459"/>
            <a:ext cx="922783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4:45-5:00</a:t>
            </a:r>
          </a:p>
        </p:txBody>
      </p:sp>
      <p:pic>
        <p:nvPicPr>
          <p:cNvPr id="203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19913" y="6312477"/>
            <a:ext cx="608585" cy="608585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lide Number"/>
          <p:cNvSpPr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15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"/>
                            </p:stCondLst>
                            <p:childTnLst>
                              <p:par>
                                <p:cTn id="19" presetID="15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1" animBg="1" advAuto="0"/>
      <p:bldP spid="195" grpId="2" animBg="1" advAuto="0"/>
      <p:bldP spid="203" grpId="3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546">
              <a:srgbClr val="24292D"/>
            </a:gs>
            <a:gs pos="100000">
              <a:srgbClr val="49565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Microservices"/>
          <p:cNvSpPr/>
          <p:nvPr/>
        </p:nvSpPr>
        <p:spPr>
          <a:xfrm>
            <a:off x="4032503" y="400802"/>
            <a:ext cx="4939793" cy="1119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Microservices</a:t>
            </a:r>
          </a:p>
        </p:txBody>
      </p:sp>
      <p:sp>
        <p:nvSpPr>
          <p:cNvPr id="671" name="a single application as a suite of small services, each running in its own process and communicating with lightweight mechanisms, often an an…"/>
          <p:cNvSpPr/>
          <p:nvPr/>
        </p:nvSpPr>
        <p:spPr>
          <a:xfrm>
            <a:off x="488973" y="1569851"/>
            <a:ext cx="12026854" cy="4411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5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rPr dirty="0">
                <a:solidFill>
                  <a:srgbClr val="FFFFFF">
                    <a:alpha val="11000"/>
                  </a:srgbClr>
                </a:solidFill>
              </a:rPr>
              <a:t>a single application as a suite of small services, </a:t>
            </a:r>
            <a:endParaRPr lang="en-US" dirty="0" smtClean="0">
              <a:solidFill>
                <a:srgbClr val="FFFFFF">
                  <a:alpha val="11000"/>
                </a:srgbClr>
              </a:solidFill>
            </a:endParaRPr>
          </a:p>
          <a:p>
            <a:pPr defTabSz="825500">
              <a:defRPr sz="5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rPr dirty="0" smtClean="0">
                <a:solidFill>
                  <a:srgbClr val="FFFFFF">
                    <a:alpha val="11000"/>
                  </a:srgbClr>
                </a:solidFill>
              </a:rPr>
              <a:t>each </a:t>
            </a:r>
            <a:r>
              <a:rPr dirty="0">
                <a:solidFill>
                  <a:srgbClr val="FFFFFF">
                    <a:alpha val="11000"/>
                  </a:srgbClr>
                </a:solidFill>
              </a:rPr>
              <a:t>running in its own process and </a:t>
            </a:r>
            <a:endParaRPr lang="en-US" dirty="0" smtClean="0">
              <a:solidFill>
                <a:srgbClr val="FFFFFF">
                  <a:alpha val="11000"/>
                </a:srgbClr>
              </a:solidFill>
            </a:endParaRPr>
          </a:p>
          <a:p>
            <a:pPr defTabSz="825500">
              <a:defRPr sz="5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rPr sz="6500" dirty="0" smtClean="0"/>
              <a:t>communicating </a:t>
            </a:r>
            <a:r>
              <a:rPr sz="6500"/>
              <a:t>with</a:t>
            </a:r>
            <a:r>
              <a:rPr>
                <a:solidFill>
                  <a:srgbClr val="FFFFFF">
                    <a:alpha val="11000"/>
                  </a:srgbClr>
                </a:solidFill>
              </a:rPr>
              <a:t> </a:t>
            </a:r>
            <a:r>
              <a:rPr smtClean="0">
                <a:solidFill>
                  <a:srgbClr val="FFFFFF">
                    <a:alpha val="11000"/>
                  </a:srgbClr>
                </a:solidFill>
              </a:rPr>
              <a:t>lightweight</a:t>
            </a:r>
            <a:endParaRPr lang="en-US" smtClean="0">
              <a:solidFill>
                <a:srgbClr val="FFFFFF">
                  <a:alpha val="11000"/>
                </a:srgbClr>
              </a:solidFill>
            </a:endParaRPr>
          </a:p>
          <a:p>
            <a:pPr defTabSz="825500">
              <a:defRPr sz="5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rPr smtClean="0">
                <a:solidFill>
                  <a:srgbClr val="FFFFFF">
                    <a:alpha val="11000"/>
                  </a:srgbClr>
                </a:solidFill>
              </a:rPr>
              <a:t>mechanisms</a:t>
            </a:r>
            <a:r>
              <a:rPr dirty="0">
                <a:solidFill>
                  <a:srgbClr val="FFFFFF">
                    <a:alpha val="11000"/>
                  </a:srgbClr>
                </a:solidFill>
              </a:rPr>
              <a:t>, often an an </a:t>
            </a:r>
          </a:p>
          <a:p>
            <a:pPr defTabSz="825500">
              <a:defRPr sz="5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rPr sz="6500" b="1" dirty="0">
                <a:latin typeface="Helvetica Neue"/>
                <a:ea typeface="Helvetica Neue"/>
                <a:cs typeface="Helvetica Neue"/>
                <a:sym typeface="Helvetica Neue"/>
              </a:rPr>
              <a:t>HTTP</a:t>
            </a:r>
            <a:r>
              <a:rPr sz="6500" dirty="0"/>
              <a:t> resource API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0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ady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280415">
              <a:defRPr sz="13920">
                <a:solidFill>
                  <a:srgbClr val="FFFFFF"/>
                </a:solidFill>
                <a:latin typeface="Zapfino"/>
                <a:ea typeface="Zapfino"/>
                <a:cs typeface="Zapfino"/>
                <a:sym typeface="Zapfino"/>
              </a:defRPr>
            </a:lvl1pPr>
          </a:lstStyle>
          <a:p>
            <a:r>
              <a:rPr lang="en-US" sz="9700" dirty="0" err="1" smtClean="0"/>
              <a:t>Presassessment</a:t>
            </a:r>
            <a:r>
              <a:rPr sz="9700" dirty="0" smtClean="0"/>
              <a:t>?</a:t>
            </a:r>
            <a:endParaRPr sz="97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44519" y="2590800"/>
            <a:ext cx="11980820" cy="6286500"/>
          </a:xfrm>
        </p:spPr>
        <p:txBody>
          <a:bodyPr>
            <a:normAutofit fontScale="77500" lnSpcReduction="20000"/>
          </a:bodyPr>
          <a:lstStyle/>
          <a:p>
            <a:pPr>
              <a:buSzPct val="100000"/>
            </a:pPr>
            <a:r>
              <a:rPr lang="en-US" dirty="0"/>
              <a:t>How many of you are already familiar with Spring and Spring Boot?</a:t>
            </a:r>
          </a:p>
          <a:p>
            <a:pPr>
              <a:buSzPct val="100000"/>
            </a:pPr>
            <a:r>
              <a:rPr lang="en-US" dirty="0"/>
              <a:t>This is a </a:t>
            </a:r>
            <a:r>
              <a:rPr lang="en-US" dirty="0" err="1"/>
              <a:t>micsroservice</a:t>
            </a:r>
            <a:r>
              <a:rPr lang="en-US" dirty="0"/>
              <a:t> architecture </a:t>
            </a:r>
            <a:r>
              <a:rPr lang="en-US" dirty="0" err="1"/>
              <a:t>focussed</a:t>
            </a:r>
            <a:r>
              <a:rPr lang="en-US" dirty="0"/>
              <a:t> workshop. How many don’t know what it means? </a:t>
            </a:r>
          </a:p>
          <a:p>
            <a:pPr>
              <a:buSzPct val="100000"/>
            </a:pPr>
            <a:r>
              <a:rPr lang="en-US" dirty="0"/>
              <a:t>Anyone heard of 12-factor applications?</a:t>
            </a:r>
          </a:p>
          <a:p>
            <a:pPr>
              <a:buSzPct val="100000"/>
            </a:pPr>
            <a:r>
              <a:rPr lang="en-US" dirty="0"/>
              <a:t>Who here is in Data Engineering, Data Science or generally involved in Data teams at your company? </a:t>
            </a:r>
          </a:p>
          <a:p>
            <a:pPr>
              <a:buSzPct val="100000"/>
            </a:pPr>
            <a:r>
              <a:rPr lang="en-US" dirty="0"/>
              <a:t>Anyone with no Java experience at all</a:t>
            </a:r>
            <a:r>
              <a:rPr lang="en-US" dirty="0" smtClean="0"/>
              <a:t>?</a:t>
            </a:r>
          </a:p>
          <a:p>
            <a:pPr>
              <a:buSzPct val="100000"/>
            </a:pPr>
            <a:r>
              <a:rPr lang="en-US" dirty="0" smtClean="0"/>
              <a:t>Exposure to other streaming (Storm, Apache Beam, Google Streams</a:t>
            </a:r>
            <a:endParaRPr lang="en-US" dirty="0"/>
          </a:p>
        </p:txBody>
      </p:sp>
      <p:sp>
        <p:nvSpPr>
          <p:cNvPr id="20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546">
              <a:srgbClr val="24292D"/>
            </a:gs>
            <a:gs pos="100000">
              <a:srgbClr val="49565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ise of Data Integration and Decision Making in Apps"/>
          <p:cNvSpPr/>
          <p:nvPr/>
        </p:nvSpPr>
        <p:spPr>
          <a:xfrm>
            <a:off x="0" y="368544"/>
            <a:ext cx="13004801" cy="2624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500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Rise of Data Integration and Decision Making in Apps</a:t>
            </a:r>
          </a:p>
        </p:txBody>
      </p:sp>
      <p:pic>
        <p:nvPicPr>
          <p:cNvPr id="21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3233666"/>
            <a:ext cx="13004801" cy="650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1221" y="3908928"/>
            <a:ext cx="1399133" cy="283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509948">
            <a:off x="-247700" y="2683731"/>
            <a:ext cx="2854899" cy="160588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lide Number"/>
          <p:cNvSpPr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546">
              <a:srgbClr val="24292D"/>
            </a:gs>
            <a:gs pos="100000">
              <a:srgbClr val="49565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Data Integration Challenges"/>
          <p:cNvSpPr/>
          <p:nvPr/>
        </p:nvSpPr>
        <p:spPr>
          <a:xfrm>
            <a:off x="574214" y="582724"/>
            <a:ext cx="11856372" cy="93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57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Data Integration Challenges</a:t>
            </a:r>
          </a:p>
        </p:txBody>
      </p:sp>
      <p:pic>
        <p:nvPicPr>
          <p:cNvPr id="22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8747" y="4240286"/>
            <a:ext cx="2092791" cy="1046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33184" y="3840109"/>
            <a:ext cx="1538432" cy="1538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1469590510_Old-Car-2.png" descr="1469590510_Old-Car-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73616" y="3291185"/>
            <a:ext cx="2788680" cy="278868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Flow of data largely…"/>
          <p:cNvSpPr/>
          <p:nvPr/>
        </p:nvSpPr>
        <p:spPr>
          <a:xfrm>
            <a:off x="208107" y="5504584"/>
            <a:ext cx="3554071" cy="2021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Flow of data largely </a:t>
            </a:r>
          </a:p>
          <a:p>
            <a:pPr>
              <a:defRPr sz="32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one way - from </a:t>
            </a:r>
          </a:p>
          <a:p>
            <a:pPr>
              <a:defRPr sz="32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transaction systems </a:t>
            </a:r>
          </a:p>
          <a:p>
            <a:pPr>
              <a:defRPr sz="32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to data warehouse </a:t>
            </a:r>
          </a:p>
        </p:txBody>
      </p:sp>
      <p:sp>
        <p:nvSpPr>
          <p:cNvPr id="226" name="Traditional tools too…"/>
          <p:cNvSpPr/>
          <p:nvPr/>
        </p:nvSpPr>
        <p:spPr>
          <a:xfrm>
            <a:off x="4803597" y="5504584"/>
            <a:ext cx="3397606" cy="2021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Traditional tools too </a:t>
            </a:r>
          </a:p>
          <a:p>
            <a:pPr>
              <a:defRPr sz="32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slow and rigid to </a:t>
            </a:r>
          </a:p>
          <a:p>
            <a:pPr>
              <a:defRPr sz="32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support changing </a:t>
            </a:r>
          </a:p>
          <a:p>
            <a:pPr>
              <a:defRPr sz="32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data flow patterns</a:t>
            </a:r>
          </a:p>
        </p:txBody>
      </p:sp>
      <p:sp>
        <p:nvSpPr>
          <p:cNvPr id="227" name="supports legacy apps,…"/>
          <p:cNvSpPr/>
          <p:nvPr/>
        </p:nvSpPr>
        <p:spPr>
          <a:xfrm>
            <a:off x="8723738" y="5745884"/>
            <a:ext cx="4390036" cy="153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supports legacy apps, </a:t>
            </a:r>
          </a:p>
          <a:p>
            <a:pPr>
              <a:defRPr sz="32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not modern, cloud-native </a:t>
            </a:r>
          </a:p>
          <a:p>
            <a:pPr>
              <a:defRPr sz="32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applications</a:t>
            </a:r>
          </a:p>
        </p:txBody>
      </p:sp>
      <p:sp>
        <p:nvSpPr>
          <p:cNvPr id="228" name="Slide Number"/>
          <p:cNvSpPr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546">
              <a:srgbClr val="24292D"/>
            </a:gs>
            <a:gs pos="100000">
              <a:srgbClr val="49565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Organizational Silos"/>
          <p:cNvSpPr/>
          <p:nvPr/>
        </p:nvSpPr>
        <p:spPr>
          <a:xfrm>
            <a:off x="3538219" y="468938"/>
            <a:ext cx="5928361" cy="982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6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Organizational Silos</a:t>
            </a:r>
          </a:p>
        </p:txBody>
      </p:sp>
      <p:sp>
        <p:nvSpPr>
          <p:cNvPr id="233" name="App Dev"/>
          <p:cNvSpPr/>
          <p:nvPr/>
        </p:nvSpPr>
        <p:spPr>
          <a:xfrm>
            <a:off x="2178920" y="6387920"/>
            <a:ext cx="1706272" cy="635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App Dev</a:t>
            </a:r>
          </a:p>
        </p:txBody>
      </p:sp>
      <p:sp>
        <p:nvSpPr>
          <p:cNvPr id="234" name="Data Engineering"/>
          <p:cNvSpPr/>
          <p:nvPr/>
        </p:nvSpPr>
        <p:spPr>
          <a:xfrm>
            <a:off x="4908373" y="6387920"/>
            <a:ext cx="3188056" cy="635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Data Engineering</a:t>
            </a:r>
          </a:p>
        </p:txBody>
      </p:sp>
      <p:sp>
        <p:nvSpPr>
          <p:cNvPr id="235" name="Data Science"/>
          <p:cNvSpPr/>
          <p:nvPr/>
        </p:nvSpPr>
        <p:spPr>
          <a:xfrm>
            <a:off x="8722868" y="6387920"/>
            <a:ext cx="2569465" cy="635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Data Science</a:t>
            </a:r>
          </a:p>
        </p:txBody>
      </p:sp>
      <p:pic>
        <p:nvPicPr>
          <p:cNvPr id="236" name="1469588781_users.png" descr="1469588781_users.png"/>
          <p:cNvPicPr>
            <a:picLocks noChangeAspect="1"/>
          </p:cNvPicPr>
          <p:nvPr/>
        </p:nvPicPr>
        <p:blipFill>
          <a:blip r:embed="rId3">
            <a:alphaModFix amt="39939"/>
            <a:extLst/>
          </a:blip>
          <a:stretch>
            <a:fillRect/>
          </a:stretch>
        </p:blipFill>
        <p:spPr>
          <a:xfrm>
            <a:off x="-1295400" y="3819078"/>
            <a:ext cx="1625601" cy="1625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0" name="Group"/>
          <p:cNvGrpSpPr/>
          <p:nvPr/>
        </p:nvGrpSpPr>
        <p:grpSpPr>
          <a:xfrm>
            <a:off x="1549508" y="3169982"/>
            <a:ext cx="2920785" cy="2923792"/>
            <a:chOff x="-25650" y="-25650"/>
            <a:chExt cx="2920784" cy="2923790"/>
          </a:xfrm>
        </p:grpSpPr>
        <p:pic>
          <p:nvPicPr>
            <p:cNvPr id="237" name="1469588781_users.png" descr="1469588781_user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1941" y="623445"/>
              <a:ext cx="1625601" cy="1625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8" name="Circle" descr="Circle"/>
            <p:cNvPicPr>
              <a:picLocks/>
            </p:cNvPicPr>
            <p:nvPr/>
          </p:nvPicPr>
          <p:blipFill>
            <a:blip r:embed="rId5">
              <a:alphaModFix amt="39939"/>
              <a:extLst/>
            </a:blip>
            <a:stretch>
              <a:fillRect/>
            </a:stretch>
          </p:blipFill>
          <p:spPr>
            <a:xfrm rot="34036">
              <a:off x="-11389" y="-11404"/>
              <a:ext cx="2892262" cy="2895299"/>
            </a:xfrm>
            <a:prstGeom prst="rect">
              <a:avLst/>
            </a:prstGeom>
            <a:effectLst/>
          </p:spPr>
        </p:pic>
      </p:grpSp>
      <p:grpSp>
        <p:nvGrpSpPr>
          <p:cNvPr id="244" name="Group"/>
          <p:cNvGrpSpPr/>
          <p:nvPr/>
        </p:nvGrpSpPr>
        <p:grpSpPr>
          <a:xfrm>
            <a:off x="5042008" y="3169982"/>
            <a:ext cx="2920785" cy="2923792"/>
            <a:chOff x="-25650" y="-25650"/>
            <a:chExt cx="2920784" cy="2923790"/>
          </a:xfrm>
        </p:grpSpPr>
        <p:pic>
          <p:nvPicPr>
            <p:cNvPr id="241" name="1469588781_users.png" descr="1469588781_user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1941" y="623445"/>
              <a:ext cx="1625601" cy="1625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" name="Circle" descr="Circle"/>
            <p:cNvPicPr>
              <a:picLocks/>
            </p:cNvPicPr>
            <p:nvPr/>
          </p:nvPicPr>
          <p:blipFill>
            <a:blip r:embed="rId5">
              <a:alphaModFix amt="39939"/>
              <a:extLst/>
            </a:blip>
            <a:stretch>
              <a:fillRect/>
            </a:stretch>
          </p:blipFill>
          <p:spPr>
            <a:xfrm rot="34036">
              <a:off x="-11389" y="-11404"/>
              <a:ext cx="2892262" cy="2895299"/>
            </a:xfrm>
            <a:prstGeom prst="rect">
              <a:avLst/>
            </a:prstGeom>
            <a:effectLst/>
          </p:spPr>
        </p:pic>
      </p:grpSp>
      <p:grpSp>
        <p:nvGrpSpPr>
          <p:cNvPr id="248" name="Group"/>
          <p:cNvGrpSpPr/>
          <p:nvPr/>
        </p:nvGrpSpPr>
        <p:grpSpPr>
          <a:xfrm>
            <a:off x="8534508" y="3169982"/>
            <a:ext cx="2920785" cy="2923792"/>
            <a:chOff x="-25650" y="-25650"/>
            <a:chExt cx="2920784" cy="2923790"/>
          </a:xfrm>
        </p:grpSpPr>
        <p:pic>
          <p:nvPicPr>
            <p:cNvPr id="245" name="1469588781_users.png" descr="1469588781_users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21941" y="623445"/>
              <a:ext cx="1625601" cy="1625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6" name="Circle" descr="Circle"/>
            <p:cNvPicPr>
              <a:picLocks/>
            </p:cNvPicPr>
            <p:nvPr/>
          </p:nvPicPr>
          <p:blipFill>
            <a:blip r:embed="rId5">
              <a:alphaModFix amt="39939"/>
              <a:extLst/>
            </a:blip>
            <a:stretch>
              <a:fillRect/>
            </a:stretch>
          </p:blipFill>
          <p:spPr>
            <a:xfrm rot="34036">
              <a:off x="-11389" y="-11404"/>
              <a:ext cx="2892262" cy="2895299"/>
            </a:xfrm>
            <a:prstGeom prst="rect">
              <a:avLst/>
            </a:prstGeom>
            <a:effectLst/>
          </p:spPr>
        </p:pic>
      </p:grpSp>
      <p:pic>
        <p:nvPicPr>
          <p:cNvPr id="249" name="1469588781_users.png" descr="1469588781_users.png"/>
          <p:cNvPicPr>
            <a:picLocks noChangeAspect="1"/>
          </p:cNvPicPr>
          <p:nvPr/>
        </p:nvPicPr>
        <p:blipFill>
          <a:blip r:embed="rId3">
            <a:alphaModFix amt="39844"/>
            <a:extLst/>
          </a:blip>
          <a:stretch>
            <a:fillRect/>
          </a:stretch>
        </p:blipFill>
        <p:spPr>
          <a:xfrm>
            <a:off x="12674599" y="3819078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Circle" descr="Circle"/>
          <p:cNvPicPr>
            <a:picLocks/>
          </p:cNvPicPr>
          <p:nvPr/>
        </p:nvPicPr>
        <p:blipFill>
          <a:blip r:embed="rId5">
            <a:alphaModFix amt="39939"/>
            <a:extLst/>
          </a:blip>
          <a:stretch>
            <a:fillRect/>
          </a:stretch>
        </p:blipFill>
        <p:spPr>
          <a:xfrm rot="34036">
            <a:off x="12041268" y="3184229"/>
            <a:ext cx="2892263" cy="2895299"/>
          </a:xfrm>
          <a:prstGeom prst="rect">
            <a:avLst/>
          </a:prstGeom>
        </p:spPr>
      </p:pic>
      <p:pic>
        <p:nvPicPr>
          <p:cNvPr id="252" name="Circle" descr="Circle"/>
          <p:cNvPicPr>
            <a:picLocks/>
          </p:cNvPicPr>
          <p:nvPr/>
        </p:nvPicPr>
        <p:blipFill>
          <a:blip r:embed="rId5">
            <a:alphaModFix amt="39939"/>
            <a:extLst/>
          </a:blip>
          <a:stretch>
            <a:fillRect/>
          </a:stretch>
        </p:blipFill>
        <p:spPr>
          <a:xfrm rot="34036">
            <a:off x="-1928731" y="3184229"/>
            <a:ext cx="2892263" cy="2895299"/>
          </a:xfrm>
          <a:prstGeom prst="rect">
            <a:avLst/>
          </a:prstGeom>
        </p:spPr>
      </p:pic>
      <p:grpSp>
        <p:nvGrpSpPr>
          <p:cNvPr id="256" name="Group"/>
          <p:cNvGrpSpPr/>
          <p:nvPr/>
        </p:nvGrpSpPr>
        <p:grpSpPr>
          <a:xfrm>
            <a:off x="3539896" y="7532686"/>
            <a:ext cx="5925008" cy="1660749"/>
            <a:chOff x="0" y="0"/>
            <a:chExt cx="5925007" cy="1660747"/>
          </a:xfrm>
        </p:grpSpPr>
        <p:sp>
          <p:nvSpPr>
            <p:cNvPr id="254" name="A system’s design is a copy of the organization’s communication structure"/>
            <p:cNvSpPr/>
            <p:nvPr/>
          </p:nvSpPr>
          <p:spPr>
            <a:xfrm>
              <a:off x="0" y="0"/>
              <a:ext cx="5925008" cy="1362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lnSpc>
                  <a:spcPct val="80000"/>
                </a:lnSpc>
                <a:defRPr sz="2500" cap="all">
                  <a:latin typeface="DIN Condensed"/>
                  <a:ea typeface="DIN Condensed"/>
                  <a:cs typeface="DIN Condensed"/>
                  <a:sym typeface="DIN Condensed"/>
                </a:defRPr>
              </a:lvl1pPr>
            </a:lstStyle>
            <a:p>
              <a:r>
                <a:t>A system’s design is a copy of the organization’s communication structure</a:t>
              </a:r>
            </a:p>
          </p:txBody>
        </p:sp>
        <p:sp>
          <p:nvSpPr>
            <p:cNvPr id="255" name="— M. Conway"/>
            <p:cNvSpPr/>
            <p:nvPr/>
          </p:nvSpPr>
          <p:spPr>
            <a:xfrm>
              <a:off x="1572799" y="1025388"/>
              <a:ext cx="2779409" cy="635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i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— M. Conway</a:t>
              </a:r>
            </a:p>
          </p:txBody>
        </p:sp>
      </p:grpSp>
      <p:sp>
        <p:nvSpPr>
          <p:cNvPr id="257" name="Slide Number"/>
          <p:cNvSpPr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546">
              <a:srgbClr val="24292D"/>
            </a:gs>
            <a:gs pos="100000">
              <a:srgbClr val="49565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Data Pipelines in Reality"/>
          <p:cNvSpPr/>
          <p:nvPr/>
        </p:nvSpPr>
        <p:spPr>
          <a:xfrm>
            <a:off x="2320734" y="400802"/>
            <a:ext cx="8363332" cy="1119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Data Pipelines in Reality</a:t>
            </a:r>
          </a:p>
        </p:txBody>
      </p:sp>
      <p:grpSp>
        <p:nvGrpSpPr>
          <p:cNvPr id="272" name="Group"/>
          <p:cNvGrpSpPr/>
          <p:nvPr/>
        </p:nvGrpSpPr>
        <p:grpSpPr>
          <a:xfrm>
            <a:off x="3313572" y="3202519"/>
            <a:ext cx="6834152" cy="5152424"/>
            <a:chOff x="0" y="0"/>
            <a:chExt cx="6834150" cy="5152422"/>
          </a:xfrm>
        </p:grpSpPr>
        <p:grpSp>
          <p:nvGrpSpPr>
            <p:cNvPr id="270" name="Group"/>
            <p:cNvGrpSpPr/>
            <p:nvPr/>
          </p:nvGrpSpPr>
          <p:grpSpPr>
            <a:xfrm>
              <a:off x="97583" y="0"/>
              <a:ext cx="6736568" cy="5152423"/>
              <a:chOff x="0" y="0"/>
              <a:chExt cx="6736567" cy="5152422"/>
            </a:xfrm>
          </p:grpSpPr>
          <p:grpSp>
            <p:nvGrpSpPr>
              <p:cNvPr id="268" name="Group"/>
              <p:cNvGrpSpPr/>
              <p:nvPr/>
            </p:nvGrpSpPr>
            <p:grpSpPr>
              <a:xfrm>
                <a:off x="0" y="0"/>
                <a:ext cx="6736567" cy="4939694"/>
                <a:chOff x="0" y="0"/>
                <a:chExt cx="6736566" cy="4939693"/>
              </a:xfrm>
            </p:grpSpPr>
            <p:pic>
              <p:nvPicPr>
                <p:cNvPr id="262" name="pasted-image.png" descr="pasted-image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524940" y="0"/>
                  <a:ext cx="2203929" cy="211577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63" name="pasted-image.png" descr="pasted-image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0" y="820251"/>
                  <a:ext cx="3210782" cy="192041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64" name="pasted-image.png" descr="pasted-image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50956" y="2583847"/>
                  <a:ext cx="3610165" cy="107041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65" name="pasted-image.png" descr="pasted-image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1000022" y="3358925"/>
                  <a:ext cx="1477111" cy="158076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66" name="pasted-image.png" descr="pasted-image.png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768562" y="1616535"/>
                  <a:ext cx="4628656" cy="300503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67" name="pasted-image.png" descr="pasted-image.pn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3738062" y="1764897"/>
                  <a:ext cx="2998505" cy="299850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269" name="pasted-image.png" descr="pasted-image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482921" y="3556804"/>
                <a:ext cx="1519638" cy="1595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71" name="pasted-image.png" descr="pasted-image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2950692"/>
              <a:ext cx="1184097" cy="15956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3" name="stream processing"/>
          <p:cNvSpPr/>
          <p:nvPr/>
        </p:nvSpPr>
        <p:spPr>
          <a:xfrm rot="16200000">
            <a:off x="2427165" y="5119463"/>
            <a:ext cx="4337686" cy="759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stream processing</a:t>
            </a:r>
          </a:p>
        </p:txBody>
      </p:sp>
      <p:sp>
        <p:nvSpPr>
          <p:cNvPr id="274" name="batch processing"/>
          <p:cNvSpPr/>
          <p:nvPr/>
        </p:nvSpPr>
        <p:spPr>
          <a:xfrm rot="16200000">
            <a:off x="1327567" y="3571141"/>
            <a:ext cx="4073082" cy="759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batch processing</a:t>
            </a:r>
          </a:p>
        </p:txBody>
      </p:sp>
      <p:sp>
        <p:nvSpPr>
          <p:cNvPr id="275" name="predictive analytics"/>
          <p:cNvSpPr/>
          <p:nvPr/>
        </p:nvSpPr>
        <p:spPr>
          <a:xfrm rot="16200000">
            <a:off x="5841623" y="4446363"/>
            <a:ext cx="4315969" cy="759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predictive analytics</a:t>
            </a:r>
          </a:p>
        </p:txBody>
      </p:sp>
      <p:sp>
        <p:nvSpPr>
          <p:cNvPr id="276" name="etl"/>
          <p:cNvSpPr/>
          <p:nvPr/>
        </p:nvSpPr>
        <p:spPr>
          <a:xfrm rot="16200000">
            <a:off x="5877469" y="4649563"/>
            <a:ext cx="612078" cy="759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etl</a:t>
            </a:r>
          </a:p>
        </p:txBody>
      </p:sp>
      <p:sp>
        <p:nvSpPr>
          <p:cNvPr id="277" name="data integration"/>
          <p:cNvSpPr/>
          <p:nvPr/>
        </p:nvSpPr>
        <p:spPr>
          <a:xfrm rot="16200000">
            <a:off x="7220399" y="5906863"/>
            <a:ext cx="3565018" cy="759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data integration</a:t>
            </a:r>
          </a:p>
        </p:txBody>
      </p:sp>
      <p:sp>
        <p:nvSpPr>
          <p:cNvPr id="278" name="Slide Number"/>
          <p:cNvSpPr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6" animBg="1" advAuto="0"/>
      <p:bldP spid="273" grpId="4" animBg="1" advAuto="0"/>
      <p:bldP spid="274" grpId="1" animBg="1" advAuto="0"/>
      <p:bldP spid="275" grpId="2" animBg="1" advAuto="0"/>
      <p:bldP spid="276" grpId="3" animBg="1" advAuto="0"/>
      <p:bldP spid="277" grpId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546">
              <a:srgbClr val="24292D"/>
            </a:gs>
            <a:gs pos="100000">
              <a:srgbClr val="49565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lide Number"/>
          <p:cNvSpPr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28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9585" y="1663985"/>
            <a:ext cx="6425630" cy="64256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2373</Words>
  <Application>Microsoft Macintosh PowerPoint</Application>
  <PresentationFormat>Custom</PresentationFormat>
  <Paragraphs>360</Paragraphs>
  <Slides>30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Black</vt:lpstr>
      <vt:lpstr>PowerPoint Presentation</vt:lpstr>
      <vt:lpstr>Workshop Overview </vt:lpstr>
      <vt:lpstr>PowerPoint Presentation</vt:lpstr>
      <vt:lpstr>Presassessment?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Wayne Lund</cp:lastModifiedBy>
  <cp:revision>3</cp:revision>
  <dcterms:modified xsi:type="dcterms:W3CDTF">2017-05-15T18:13:08Z</dcterms:modified>
</cp:coreProperties>
</file>